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64"/>
  </p:notesMasterIdLst>
  <p:sldIdLst>
    <p:sldId id="256" r:id="rId5"/>
    <p:sldId id="257" r:id="rId6"/>
    <p:sldId id="258" r:id="rId7"/>
    <p:sldId id="260" r:id="rId8"/>
    <p:sldId id="261" r:id="rId9"/>
    <p:sldId id="262" r:id="rId10"/>
    <p:sldId id="263" r:id="rId11"/>
    <p:sldId id="264" r:id="rId12"/>
    <p:sldId id="266" r:id="rId13"/>
    <p:sldId id="267" r:id="rId14"/>
    <p:sldId id="268" r:id="rId15"/>
    <p:sldId id="269" r:id="rId16"/>
    <p:sldId id="270" r:id="rId17"/>
    <p:sldId id="319" r:id="rId18"/>
    <p:sldId id="271" r:id="rId19"/>
    <p:sldId id="272" r:id="rId20"/>
    <p:sldId id="273" r:id="rId21"/>
    <p:sldId id="274" r:id="rId22"/>
    <p:sldId id="275"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Lst>
  <p:sldSz cx="9144000" cy="6858000" type="screen4x3"/>
  <p:notesSz cx="6950075" cy="9236075"/>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36" autoAdjust="0"/>
    <p:restoredTop sz="77447" autoAdjust="0"/>
  </p:normalViewPr>
  <p:slideViewPr>
    <p:cSldViewPr snapToGrid="0">
      <p:cViewPr varScale="1">
        <p:scale>
          <a:sx n="98" d="100"/>
          <a:sy n="98" d="100"/>
        </p:scale>
        <p:origin x="157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1FC716A-0938-4709-A064-BADDB126AA37}"/>
              </a:ext>
            </a:extLst>
          </p:cNvPr>
          <p:cNvSpPr>
            <a:spLocks noGrp="1" noChangeArrowheads="1"/>
          </p:cNvSpPr>
          <p:nvPr>
            <p:ph type="hdr" sz="quarter"/>
          </p:nvPr>
        </p:nvSpPr>
        <p:spPr bwMode="auto">
          <a:xfrm>
            <a:off x="0" y="0"/>
            <a:ext cx="3011699" cy="461804"/>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8195" name="Rectangle 3">
            <a:extLst>
              <a:ext uri="{FF2B5EF4-FFF2-40B4-BE49-F238E27FC236}">
                <a16:creationId xmlns:a16="http://schemas.microsoft.com/office/drawing/2014/main" id="{9D0F0B13-BFA1-4215-97B0-FC099962746F}"/>
              </a:ext>
            </a:extLst>
          </p:cNvPr>
          <p:cNvSpPr>
            <a:spLocks noGrp="1" noChangeArrowheads="1"/>
          </p:cNvSpPr>
          <p:nvPr>
            <p:ph type="dt" idx="1"/>
          </p:nvPr>
        </p:nvSpPr>
        <p:spPr bwMode="auto">
          <a:xfrm>
            <a:off x="3936768" y="0"/>
            <a:ext cx="3011699" cy="461804"/>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4">
            <a:extLst>
              <a:ext uri="{FF2B5EF4-FFF2-40B4-BE49-F238E27FC236}">
                <a16:creationId xmlns:a16="http://schemas.microsoft.com/office/drawing/2014/main" id="{62FB868F-B5AF-4D4B-AF3B-7D9AABAEBE05}"/>
              </a:ext>
            </a:extLst>
          </p:cNvPr>
          <p:cNvSpPr>
            <a:spLocks noGrp="1" noRot="1" noChangeAspect="1" noChangeArrowheads="1" noTextEdit="1"/>
          </p:cNvSpPr>
          <p:nvPr>
            <p:ph type="sldImg" idx="2"/>
          </p:nvPr>
        </p:nvSpPr>
        <p:spPr bwMode="auto">
          <a:xfrm>
            <a:off x="1165225" y="692150"/>
            <a:ext cx="46196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4F41399E-ABD9-41C2-B0DF-843EEF26C357}"/>
              </a:ext>
            </a:extLst>
          </p:cNvPr>
          <p:cNvSpPr>
            <a:spLocks noGrp="1" noChangeArrowheads="1"/>
          </p:cNvSpPr>
          <p:nvPr>
            <p:ph type="body" sz="quarter" idx="3"/>
          </p:nvPr>
        </p:nvSpPr>
        <p:spPr bwMode="auto">
          <a:xfrm>
            <a:off x="695008" y="4387136"/>
            <a:ext cx="5560060" cy="4156234"/>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76140ED1-BE61-49B1-BFF5-9E565335B6F6}"/>
              </a:ext>
            </a:extLst>
          </p:cNvPr>
          <p:cNvSpPr>
            <a:spLocks noGrp="1" noChangeArrowheads="1"/>
          </p:cNvSpPr>
          <p:nvPr>
            <p:ph type="ftr" sz="quarter" idx="4"/>
          </p:nvPr>
        </p:nvSpPr>
        <p:spPr bwMode="auto">
          <a:xfrm>
            <a:off x="0" y="8772668"/>
            <a:ext cx="3011699" cy="461804"/>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8199" name="Rectangle 7">
            <a:extLst>
              <a:ext uri="{FF2B5EF4-FFF2-40B4-BE49-F238E27FC236}">
                <a16:creationId xmlns:a16="http://schemas.microsoft.com/office/drawing/2014/main" id="{2839CC05-3748-47C4-9B66-85C14C40A4E6}"/>
              </a:ext>
            </a:extLst>
          </p:cNvPr>
          <p:cNvSpPr>
            <a:spLocks noGrp="1" noChangeArrowheads="1"/>
          </p:cNvSpPr>
          <p:nvPr>
            <p:ph type="sldNum" sz="quarter" idx="5"/>
          </p:nvPr>
        </p:nvSpPr>
        <p:spPr bwMode="auto">
          <a:xfrm>
            <a:off x="3936768" y="8772668"/>
            <a:ext cx="3011699" cy="461804"/>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eaLnBrk="1" hangingPunct="1">
              <a:defRPr sz="1200">
                <a:latin typeface="Arial" panose="020B0604020202020204" pitchFamily="34" charset="0"/>
              </a:defRPr>
            </a:lvl1pPr>
          </a:lstStyle>
          <a:p>
            <a:fld id="{136CDDF6-2503-41D2-8E31-2C14593878B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CB98DF4-2CAE-4D97-8416-2E363F35C2E7}"/>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4D46D22A-B0D9-4C72-8DB6-2162EB3F0C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Even though bed rest may be required, the complications can be severe. </a:t>
            </a:r>
          </a:p>
          <a:p>
            <a:pPr marL="173422" indent="-173422">
              <a:buFontTx/>
              <a:buChar char="•"/>
            </a:pPr>
            <a:r>
              <a:rPr lang="en-US" altLang="en-US">
                <a:latin typeface="Arial" panose="020B0604020202020204" pitchFamily="34" charset="0"/>
              </a:rPr>
              <a:t>Which allied health professionals can be called on to help prevent complications? </a:t>
            </a:r>
            <a:r>
              <a:rPr lang="en-US" altLang="en-US" i="1">
                <a:latin typeface="Arial" panose="020B0604020202020204" pitchFamily="34" charset="0"/>
              </a:rPr>
              <a:t>Hospital nurses, home health care nurses, nursing assistants, physical therapists, occupational therapists</a:t>
            </a:r>
          </a:p>
        </p:txBody>
      </p:sp>
      <p:sp>
        <p:nvSpPr>
          <p:cNvPr id="8196" name="Slide Number Placeholder 3">
            <a:extLst>
              <a:ext uri="{FF2B5EF4-FFF2-40B4-BE49-F238E27FC236}">
                <a16:creationId xmlns:a16="http://schemas.microsoft.com/office/drawing/2014/main" id="{C972750E-98F3-4E8A-8AC5-362BCD06D87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264DCFF-3B1A-4B8B-8149-CEA30A25260E}" type="slidenum">
              <a:rPr lang="en-US" altLang="en-US"/>
              <a:pPr>
                <a:spcBef>
                  <a:spcPct val="0"/>
                </a:spcBef>
              </a:pPr>
              <a:t>4</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C17CE84D-4D7E-4C15-88D0-56F794675041}"/>
              </a:ext>
            </a:extLst>
          </p:cNvPr>
          <p:cNvSpPr>
            <a:spLocks noGrp="1" noRot="1" noChangeAspect="1" noTextEdit="1"/>
          </p:cNvSpPr>
          <p:nvPr>
            <p:ph type="sldImg"/>
          </p:nvPr>
        </p:nvSpPr>
        <p:spPr>
          <a:ln/>
        </p:spPr>
      </p:sp>
      <p:sp>
        <p:nvSpPr>
          <p:cNvPr id="28675" name="Notes Placeholder 2">
            <a:extLst>
              <a:ext uri="{FF2B5EF4-FFF2-40B4-BE49-F238E27FC236}">
                <a16:creationId xmlns:a16="http://schemas.microsoft.com/office/drawing/2014/main" id="{6691D95A-FA95-4F3E-A17F-25E64053094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Children may tend to regress back to an earlier stage. Try to keep the child busy with appropriate activities and focused on something other than him- or herself. </a:t>
            </a:r>
          </a:p>
          <a:p>
            <a:pPr marL="173422" indent="-173422">
              <a:buFontTx/>
              <a:buChar char="•"/>
            </a:pPr>
            <a:r>
              <a:rPr lang="en-US" altLang="en-US">
                <a:latin typeface="Arial" panose="020B0604020202020204" pitchFamily="34" charset="0"/>
              </a:rPr>
              <a:t>For adults, the same can be true. Provide activities that are stimulating to the mind.</a:t>
            </a:r>
          </a:p>
          <a:p>
            <a:pPr marL="173422" indent="-173422">
              <a:buFontTx/>
              <a:buChar char="•"/>
            </a:pPr>
            <a:r>
              <a:rPr lang="en-US" altLang="en-US">
                <a:latin typeface="Arial" panose="020B0604020202020204" pitchFamily="34" charset="0"/>
              </a:rPr>
              <a:t>Why is it important to treat the nonalert and comatose patient like the other patients? </a:t>
            </a:r>
            <a:r>
              <a:rPr lang="en-US" altLang="en-US" i="1">
                <a:latin typeface="Arial" panose="020B0604020202020204" pitchFamily="34" charset="0"/>
              </a:rPr>
              <a:t>There have been reports from patients who have come out of a coma who remember being talked to by others and remember voices. Always speak to the person as if he or she were awake.</a:t>
            </a:r>
          </a:p>
        </p:txBody>
      </p:sp>
      <p:sp>
        <p:nvSpPr>
          <p:cNvPr id="28676" name="Slide Number Placeholder 3">
            <a:extLst>
              <a:ext uri="{FF2B5EF4-FFF2-40B4-BE49-F238E27FC236}">
                <a16:creationId xmlns:a16="http://schemas.microsoft.com/office/drawing/2014/main" id="{D99EF20A-1C81-44FB-9554-9C17A33BA6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94860C-78B3-4CEC-A175-94A89B391E65}" type="slidenum">
              <a:rPr lang="en-US" altLang="en-US"/>
              <a:pPr>
                <a:spcBef>
                  <a:spcPct val="0"/>
                </a:spcBef>
              </a:pPr>
              <a:t>13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E8C19C5F-625F-4706-848C-540F1DB6C36A}"/>
              </a:ext>
            </a:extLst>
          </p:cNvPr>
          <p:cNvSpPr>
            <a:spLocks noGrp="1" noRot="1" noChangeAspect="1" noTextEdit="1"/>
          </p:cNvSpPr>
          <p:nvPr>
            <p:ph type="sldImg"/>
          </p:nvPr>
        </p:nvSpPr>
        <p:spPr>
          <a:ln/>
        </p:spPr>
      </p:sp>
      <p:sp>
        <p:nvSpPr>
          <p:cNvPr id="30723" name="Notes Placeholder 2">
            <a:extLst>
              <a:ext uri="{FF2B5EF4-FFF2-40B4-BE49-F238E27FC236}">
                <a16:creationId xmlns:a16="http://schemas.microsoft.com/office/drawing/2014/main" id="{02C083EC-BC2A-4F7D-AA59-6A42B20C6D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Which allied health professionals might apply splints more than others? </a:t>
            </a:r>
            <a:r>
              <a:rPr lang="en-US" altLang="en-US" i="1">
                <a:latin typeface="Arial" panose="020B0604020202020204" pitchFamily="34" charset="0"/>
              </a:rPr>
              <a:t>Paramedic or EMS, because they stabilize limb problems at the scene of an accident</a:t>
            </a:r>
          </a:p>
          <a:p>
            <a:pPr marL="173422" indent="-173422">
              <a:buFontTx/>
              <a:buChar char="•"/>
            </a:pPr>
            <a:r>
              <a:rPr lang="en-US" altLang="en-US">
                <a:latin typeface="Arial" panose="020B0604020202020204" pitchFamily="34" charset="0"/>
              </a:rPr>
              <a:t>What would be some priority actions if someone experiences a fracture in your presence? </a:t>
            </a:r>
            <a:r>
              <a:rPr lang="en-US" altLang="en-US" i="1">
                <a:latin typeface="Arial" panose="020B0604020202020204" pitchFamily="34" charset="0"/>
              </a:rPr>
              <a:t>Do not change the position of the injured part, because further nerve damage could occur. Cover any open wounds with sterile or clean material. Use rigid splint material [flat board to immobile injured part]. Pad bony prominences to prevent pressure ulcers. Secure with wide bands of material to aid in immobilization. Elevate to decrease edema. Transport to medical facility.</a:t>
            </a:r>
          </a:p>
        </p:txBody>
      </p:sp>
      <p:sp>
        <p:nvSpPr>
          <p:cNvPr id="30724" name="Slide Number Placeholder 3">
            <a:extLst>
              <a:ext uri="{FF2B5EF4-FFF2-40B4-BE49-F238E27FC236}">
                <a16:creationId xmlns:a16="http://schemas.microsoft.com/office/drawing/2014/main" id="{E5DF2E1D-8490-4E66-859E-2BBC7B764E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0EB5DF4-CA01-4029-9A3F-7D9FFF2FAD5D}" type="slidenum">
              <a:rPr lang="en-US" altLang="en-US"/>
              <a:pPr>
                <a:spcBef>
                  <a:spcPct val="0"/>
                </a:spcBef>
              </a:pPr>
              <a:t>15</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10827636-D77B-43B4-9E9F-E1C2066877D1}"/>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BF1253B2-BB2C-47CE-B72F-00DC24454A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why a patient may need a brace or splint.</a:t>
            </a:r>
          </a:p>
          <a:p>
            <a:pPr marL="173422" indent="-173422">
              <a:buFontTx/>
              <a:buChar char="•"/>
            </a:pPr>
            <a:r>
              <a:rPr lang="en-US" altLang="en-US" dirty="0">
                <a:latin typeface="Arial" panose="020B0604020202020204" pitchFamily="34" charset="0"/>
              </a:rPr>
              <a:t>Textbook figure 39.1</a:t>
            </a:r>
          </a:p>
        </p:txBody>
      </p:sp>
      <p:sp>
        <p:nvSpPr>
          <p:cNvPr id="32772" name="Slide Number Placeholder 3">
            <a:extLst>
              <a:ext uri="{FF2B5EF4-FFF2-40B4-BE49-F238E27FC236}">
                <a16:creationId xmlns:a16="http://schemas.microsoft.com/office/drawing/2014/main" id="{06813DF4-EC8D-4D2C-8676-7FFF2618968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59BA16F-22F4-441A-98CE-1054F7FFD753}" type="slidenum">
              <a:rPr lang="en-US" altLang="en-US"/>
              <a:pPr>
                <a:spcBef>
                  <a:spcPct val="0"/>
                </a:spcBef>
              </a:pPr>
              <a:t>16</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03E86524-8D1C-45C7-A1A2-C62110313D1D}"/>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69C2AF9E-C2DA-464D-87D2-770178C970D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Have students discuss why they think a patient would need a splint on the wrist or forearm.</a:t>
            </a:r>
          </a:p>
          <a:p>
            <a:pPr marL="173422" indent="-173422">
              <a:buFontTx/>
              <a:buChar char="•"/>
            </a:pPr>
            <a:r>
              <a:rPr lang="en-US" altLang="en-US" dirty="0">
                <a:latin typeface="Arial" panose="020B0604020202020204" pitchFamily="34" charset="0"/>
              </a:rPr>
              <a:t>Textbook figure 39.2</a:t>
            </a:r>
          </a:p>
          <a:p>
            <a:pPr marL="173422" indent="-173422">
              <a:buFontTx/>
              <a:buChar char="•"/>
            </a:pPr>
            <a:endParaRPr lang="en-US" altLang="en-US" dirty="0">
              <a:latin typeface="Arial" panose="020B0604020202020204" pitchFamily="34" charset="0"/>
            </a:endParaRPr>
          </a:p>
        </p:txBody>
      </p:sp>
      <p:sp>
        <p:nvSpPr>
          <p:cNvPr id="34820" name="Slide Number Placeholder 3">
            <a:extLst>
              <a:ext uri="{FF2B5EF4-FFF2-40B4-BE49-F238E27FC236}">
                <a16:creationId xmlns:a16="http://schemas.microsoft.com/office/drawing/2014/main" id="{8E0C21E7-33CB-49D5-A425-780DC052E2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6C841FF-B339-4194-B0EA-4A88F7A4D694}" type="slidenum">
              <a:rPr lang="en-US" altLang="en-US"/>
              <a:pPr>
                <a:spcBef>
                  <a:spcPct val="0"/>
                </a:spcBef>
              </a:pPr>
              <a:t>17</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168B96B-033F-4C4C-A36C-FA4A650D3007}"/>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15CADE2F-795A-428C-8320-1A2C495EEB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would be the difference of care in a patient with traction who is 25 years of age versus one who is 75 years of age? </a:t>
            </a:r>
            <a:r>
              <a:rPr lang="en-US" altLang="en-US" i="1">
                <a:latin typeface="Arial" panose="020B0604020202020204" pitchFamily="34" charset="0"/>
              </a:rPr>
              <a:t>The younger person probably has more strength to help adjust self in bed and promote more turning. A younger person also may be more coherent to participate in self-care and breathing exercises. An elderly person may exhibit some confusion and not be as compliant in self-care and breathing, or may lack the strength to change positions. More reminders and actual assistance may have to be given. Also, skin care and assessment would be a priority. </a:t>
            </a:r>
          </a:p>
          <a:p>
            <a:pPr marL="173422" indent="-173422">
              <a:buFontTx/>
              <a:buChar char="•"/>
            </a:pPr>
            <a:r>
              <a:rPr lang="en-US" altLang="en-US">
                <a:latin typeface="Arial" panose="020B0604020202020204" pitchFamily="34" charset="0"/>
              </a:rPr>
              <a:t>What important assessment would both patients require? </a:t>
            </a:r>
            <a:r>
              <a:rPr lang="en-US" altLang="en-US" i="1">
                <a:latin typeface="Arial" panose="020B0604020202020204" pitchFamily="34" charset="0"/>
              </a:rPr>
              <a:t>neurovascular checks every 4 hours</a:t>
            </a:r>
          </a:p>
        </p:txBody>
      </p:sp>
      <p:sp>
        <p:nvSpPr>
          <p:cNvPr id="36868" name="Slide Number Placeholder 3">
            <a:extLst>
              <a:ext uri="{FF2B5EF4-FFF2-40B4-BE49-F238E27FC236}">
                <a16:creationId xmlns:a16="http://schemas.microsoft.com/office/drawing/2014/main" id="{DDB734E8-2224-452C-AA56-306BEFD2364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03C251B-8E52-4392-A3AB-C51418F169F6}" type="slidenum">
              <a:rPr lang="en-US" altLang="en-US"/>
              <a:pPr>
                <a:spcBef>
                  <a:spcPct val="0"/>
                </a:spcBef>
              </a:pPr>
              <a:t>18</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441F85B8-4733-4C51-827A-1E5FA70E6E0F}"/>
              </a:ext>
            </a:extLst>
          </p:cNvPr>
          <p:cNvSpPr>
            <a:spLocks noGrp="1" noRot="1" noChangeAspect="1" noTextEdit="1"/>
          </p:cNvSpPr>
          <p:nvPr>
            <p:ph type="sldImg"/>
          </p:nvPr>
        </p:nvSpPr>
        <p:spPr>
          <a:ln/>
        </p:spPr>
      </p:sp>
      <p:sp>
        <p:nvSpPr>
          <p:cNvPr id="38915" name="Notes Placeholder 2">
            <a:extLst>
              <a:ext uri="{FF2B5EF4-FFF2-40B4-BE49-F238E27FC236}">
                <a16:creationId xmlns:a16="http://schemas.microsoft.com/office/drawing/2014/main" id="{52D23F0E-2930-471A-A625-507F41A704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Skin traction is usually applied before surgery to help relieve the pain from spasms. </a:t>
            </a:r>
          </a:p>
          <a:p>
            <a:pPr marL="173422" indent="-173422">
              <a:buFontTx/>
              <a:buChar char="•"/>
            </a:pPr>
            <a:r>
              <a:rPr lang="en-US" altLang="en-US">
                <a:latin typeface="Arial" panose="020B0604020202020204" pitchFamily="34" charset="0"/>
              </a:rPr>
              <a:t>Why is it important for the weight to swing freely at the end of the bed? </a:t>
            </a:r>
            <a:r>
              <a:rPr lang="en-US" altLang="en-US" i="1">
                <a:latin typeface="Arial" panose="020B0604020202020204" pitchFamily="34" charset="0"/>
              </a:rPr>
              <a:t>Because no pulling action will be achieved if it is touching the floor</a:t>
            </a:r>
          </a:p>
          <a:p>
            <a:pPr marL="173422" indent="-173422">
              <a:buFontTx/>
              <a:buChar char="•"/>
            </a:pPr>
            <a:r>
              <a:rPr lang="en-US" altLang="en-US">
                <a:latin typeface="Arial" panose="020B0604020202020204" pitchFamily="34" charset="0"/>
              </a:rPr>
              <a:t>Would a patient in skin traction still require pain medication? </a:t>
            </a:r>
            <a:r>
              <a:rPr lang="en-US" altLang="en-US" i="1">
                <a:latin typeface="Arial" panose="020B0604020202020204" pitchFamily="34" charset="0"/>
              </a:rPr>
              <a:t>Although the traction helps alleviate the pain, any movement of the affected extremity does cause pain, and the patient may request it to help him or her relax until surgery is scheduled.</a:t>
            </a:r>
          </a:p>
        </p:txBody>
      </p:sp>
      <p:sp>
        <p:nvSpPr>
          <p:cNvPr id="38916" name="Slide Number Placeholder 3">
            <a:extLst>
              <a:ext uri="{FF2B5EF4-FFF2-40B4-BE49-F238E27FC236}">
                <a16:creationId xmlns:a16="http://schemas.microsoft.com/office/drawing/2014/main" id="{174982FD-DE74-478C-A92F-0ADFC597D5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1B6212-A365-4EC5-B7C7-F5EC8DBA4656}" type="slidenum">
              <a:rPr lang="en-US" altLang="en-US"/>
              <a:pPr>
                <a:spcBef>
                  <a:spcPct val="0"/>
                </a:spcBef>
              </a:pPr>
              <a:t>19</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266DBD09-36C5-4293-BD6B-CE7B7380ED4D}"/>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14F1AC19-9B37-40E4-8BF5-71AD8758F5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How could you alleviate a patient’s fears about being placed in skeletal traction? </a:t>
            </a:r>
            <a:r>
              <a:rPr lang="en-US" altLang="en-US" i="1">
                <a:latin typeface="Arial" panose="020B0604020202020204" pitchFamily="34" charset="0"/>
              </a:rPr>
              <a:t>Educate patient that the pins cannot pop out as a result of his movements. He can put his HOB up and turn on his side as long as the weights hang freely.</a:t>
            </a:r>
          </a:p>
          <a:p>
            <a:pPr marL="173422" indent="-173422">
              <a:buFontTx/>
              <a:buChar char="•"/>
            </a:pPr>
            <a:r>
              <a:rPr lang="en-US" altLang="en-US">
                <a:latin typeface="Arial" panose="020B0604020202020204" pitchFamily="34" charset="0"/>
              </a:rPr>
              <a:t>If a patient is concerned about bowel movements, what could you tell him? </a:t>
            </a:r>
            <a:r>
              <a:rPr lang="en-US" altLang="en-US" i="1">
                <a:latin typeface="Arial" panose="020B0604020202020204" pitchFamily="34" charset="0"/>
              </a:rPr>
              <a:t>He can use the trapeze bar to pull himself up for bedpan or suppository placement. Encourage extra fluids or laxatives to promote bowel elimination.</a:t>
            </a:r>
          </a:p>
        </p:txBody>
      </p:sp>
      <p:sp>
        <p:nvSpPr>
          <p:cNvPr id="40964" name="Slide Number Placeholder 3">
            <a:extLst>
              <a:ext uri="{FF2B5EF4-FFF2-40B4-BE49-F238E27FC236}">
                <a16:creationId xmlns:a16="http://schemas.microsoft.com/office/drawing/2014/main" id="{CABDE72F-A9D6-4E81-8AD1-E36D0A761F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D6A53CB-4944-4139-88B1-C7EA4C72E77C}" type="slidenum">
              <a:rPr lang="en-US" altLang="en-US"/>
              <a:pPr>
                <a:spcBef>
                  <a:spcPct val="0"/>
                </a:spcBef>
              </a:pPr>
              <a:t>20</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BE45032D-1720-4985-83AB-1BAE89711E75}"/>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BA5E2021-6944-4497-B727-C2C080E927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A cast can be very heavy to a patient. What could staff do to assist with ambulation? </a:t>
            </a:r>
            <a:r>
              <a:rPr lang="en-US" altLang="en-US" i="1">
                <a:latin typeface="Arial" panose="020B0604020202020204" pitchFamily="34" charset="0"/>
              </a:rPr>
              <a:t>Support patient on either side, and give encouragement.</a:t>
            </a:r>
          </a:p>
          <a:p>
            <a:pPr marL="173422" indent="-173422">
              <a:buFontTx/>
              <a:buChar char="•"/>
            </a:pPr>
            <a:r>
              <a:rPr lang="en-US" altLang="en-US">
                <a:latin typeface="Arial" panose="020B0604020202020204" pitchFamily="34" charset="0"/>
              </a:rPr>
              <a:t>What activities could you perform for a patient who has a cast on each lower extremity? </a:t>
            </a:r>
            <a:r>
              <a:rPr lang="en-US" altLang="en-US" i="1">
                <a:latin typeface="Arial" panose="020B0604020202020204" pitchFamily="34" charset="0"/>
              </a:rPr>
              <a:t>Because the patient will not be walking at first, perform passive ROM activities by lifting legs toward chest.</a:t>
            </a:r>
          </a:p>
        </p:txBody>
      </p:sp>
      <p:sp>
        <p:nvSpPr>
          <p:cNvPr id="43012" name="Slide Number Placeholder 3">
            <a:extLst>
              <a:ext uri="{FF2B5EF4-FFF2-40B4-BE49-F238E27FC236}">
                <a16:creationId xmlns:a16="http://schemas.microsoft.com/office/drawing/2014/main" id="{DC5342D5-6966-42B5-B720-5812D8C298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2E5F582-41B2-452A-9403-20D24C659C9C}" type="slidenum">
              <a:rPr lang="en-US" altLang="en-US"/>
              <a:pPr>
                <a:spcBef>
                  <a:spcPct val="0"/>
                </a:spcBef>
              </a:pPr>
              <a:t>21</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A2EE4263-1733-4995-BCCF-3DA2C80391F3}"/>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583707F5-072E-4C4B-80A7-CD76C4DBBC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Textbook figure 39.4</a:t>
            </a:r>
          </a:p>
        </p:txBody>
      </p:sp>
      <p:sp>
        <p:nvSpPr>
          <p:cNvPr id="45060" name="Slide Number Placeholder 3">
            <a:extLst>
              <a:ext uri="{FF2B5EF4-FFF2-40B4-BE49-F238E27FC236}">
                <a16:creationId xmlns:a16="http://schemas.microsoft.com/office/drawing/2014/main" id="{9D9F543A-AD93-4D9B-84D2-EB3C138F015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1A170E8-FBCB-4698-AF59-08B7898F16F4}" type="slidenum">
              <a:rPr lang="en-US" altLang="en-US"/>
              <a:pPr>
                <a:spcBef>
                  <a:spcPct val="0"/>
                </a:spcBef>
              </a:pPr>
              <a:t>22</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AF6A361D-F682-4F3B-A16F-C0EAECA0AB9D}"/>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A70FEDE0-E870-4C1A-B3E4-CD0AB67377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would be a sign or symptom that a patient is experiencing swelling with a cast? How would you respond? </a:t>
            </a:r>
            <a:r>
              <a:rPr lang="en-US" altLang="en-US" i="1">
                <a:latin typeface="Arial" panose="020B0604020202020204" pitchFamily="34" charset="0"/>
              </a:rPr>
              <a:t>Pain is the most common complaint if swelling has occurred. Always perform a neurovascular assessment with complaints of pain. Report abnormal swelling to the physician. Try repositioning affected body part, and provide elevation.</a:t>
            </a:r>
          </a:p>
        </p:txBody>
      </p:sp>
      <p:sp>
        <p:nvSpPr>
          <p:cNvPr id="47108" name="Slide Number Placeholder 3">
            <a:extLst>
              <a:ext uri="{FF2B5EF4-FFF2-40B4-BE49-F238E27FC236}">
                <a16:creationId xmlns:a16="http://schemas.microsoft.com/office/drawing/2014/main" id="{E1F5D7B0-9DBA-40BA-90C2-A6166919B0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F714E1C-2F03-4A2D-BF0F-D9E93E84EA9F}" type="slidenum">
              <a:rPr lang="en-US" altLang="en-US"/>
              <a:pPr>
                <a:spcBef>
                  <a:spcPct val="0"/>
                </a:spcBef>
              </a:pPr>
              <a:t>23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0376B1E0-A35B-4156-9BA0-A3B95B6E7B8C}"/>
              </a:ext>
            </a:extLst>
          </p:cNvPr>
          <p:cNvSpPr>
            <a:spLocks noGrp="1" noRot="1" noChangeAspect="1" noTextEdit="1"/>
          </p:cNvSpPr>
          <p:nvPr>
            <p:ph type="sldImg"/>
          </p:nvPr>
        </p:nvSpPr>
        <p:spPr>
          <a:ln/>
        </p:spPr>
      </p:sp>
      <p:sp>
        <p:nvSpPr>
          <p:cNvPr id="10243" name="Notes Placeholder 2">
            <a:extLst>
              <a:ext uri="{FF2B5EF4-FFF2-40B4-BE49-F238E27FC236}">
                <a16:creationId xmlns:a16="http://schemas.microsoft.com/office/drawing/2014/main" id="{9AF89474-1249-4A89-A21A-6536BEDDBD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nursing interventions are implemented to prevent cardiovascular complications? </a:t>
            </a:r>
          </a:p>
          <a:p>
            <a:pPr marL="635879" lvl="1" indent="-173422">
              <a:buFontTx/>
              <a:buChar char="•"/>
            </a:pPr>
            <a:r>
              <a:rPr lang="en-US" altLang="en-US" i="1">
                <a:latin typeface="Arial" panose="020B0604020202020204" pitchFamily="34" charset="0"/>
              </a:rPr>
              <a:t>Perform cardiovascular assessment and vital signs at each shift, and administer anticoagulants and encourage ambulation as ordered.</a:t>
            </a:r>
          </a:p>
          <a:p>
            <a:pPr marL="635879" lvl="1" indent="-173422">
              <a:buFontTx/>
              <a:buChar char="•"/>
            </a:pPr>
            <a:r>
              <a:rPr lang="en-US" altLang="en-US" i="1">
                <a:latin typeface="Arial" panose="020B0604020202020204" pitchFamily="34" charset="0"/>
              </a:rPr>
              <a:t>Encourage patient to perform active or passive range-of-motion exercises, and isometric exercise if not contraindicated.</a:t>
            </a:r>
          </a:p>
          <a:p>
            <a:pPr marL="635879" lvl="1" indent="-173422">
              <a:buFontTx/>
              <a:buChar char="•"/>
            </a:pPr>
            <a:r>
              <a:rPr lang="en-US" altLang="en-US" i="1">
                <a:latin typeface="Arial" panose="020B0604020202020204" pitchFamily="34" charset="0"/>
              </a:rPr>
              <a:t>Assist in use of sequential compression devices (SCDs) or foot pumps, which promote venous return.</a:t>
            </a:r>
          </a:p>
          <a:p>
            <a:pPr marL="635879" lvl="1" indent="-173422">
              <a:buFontTx/>
              <a:buChar char="•"/>
            </a:pPr>
            <a:r>
              <a:rPr lang="en-US" altLang="en-US" i="1">
                <a:latin typeface="Arial" panose="020B0604020202020204" pitchFamily="34" charset="0"/>
              </a:rPr>
              <a:t>Have patient dangle before standing or walking.</a:t>
            </a:r>
          </a:p>
        </p:txBody>
      </p:sp>
      <p:sp>
        <p:nvSpPr>
          <p:cNvPr id="10244" name="Slide Number Placeholder 3">
            <a:extLst>
              <a:ext uri="{FF2B5EF4-FFF2-40B4-BE49-F238E27FC236}">
                <a16:creationId xmlns:a16="http://schemas.microsoft.com/office/drawing/2014/main" id="{F89F488E-1E76-415B-A239-6F3FA68341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C4F75C5-7555-4CE7-9F4D-0EBC2EB7880B}" type="slidenum">
              <a:rPr lang="en-US" altLang="en-US"/>
              <a:pPr>
                <a:spcBef>
                  <a:spcPct val="0"/>
                </a:spcBef>
              </a:pPr>
              <a:t>5</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A7A88DA6-A3C4-44EE-9C69-192D94339EAD}"/>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10C9240E-F323-44D2-91AD-045DE90D8F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are the advantages of an external fixator versus a cast on an extremity? </a:t>
            </a:r>
            <a:r>
              <a:rPr lang="en-US" altLang="en-US" i="1">
                <a:latin typeface="Arial" panose="020B0604020202020204" pitchFamily="34" charset="0"/>
              </a:rPr>
              <a:t>The ex-fix is lighter and not as bulky as a cast. The extremity is visible for skin inspection. The skin is not wrapped, and air is able to circulate around skin. Bony prominences are not compromised by the cast pressure.</a:t>
            </a:r>
          </a:p>
        </p:txBody>
      </p:sp>
      <p:sp>
        <p:nvSpPr>
          <p:cNvPr id="49156" name="Slide Number Placeholder 3">
            <a:extLst>
              <a:ext uri="{FF2B5EF4-FFF2-40B4-BE49-F238E27FC236}">
                <a16:creationId xmlns:a16="http://schemas.microsoft.com/office/drawing/2014/main" id="{6DBA2167-337B-47D0-AD27-80DF91C485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8AFB734-4455-44AD-B093-6AB0BE86D11B}" type="slidenum">
              <a:rPr lang="en-US" altLang="en-US"/>
              <a:pPr>
                <a:spcBef>
                  <a:spcPct val="0"/>
                </a:spcBef>
              </a:pPr>
              <a:t>24</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977C2E41-CCF4-4581-81C2-3242A7F3F1B6}"/>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93EE3628-AF93-434F-9141-51B791F4BD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how this device is different from skeletal or skin traction.</a:t>
            </a:r>
          </a:p>
          <a:p>
            <a:pPr marL="173422" indent="-173422">
              <a:buFontTx/>
              <a:buChar char="•"/>
            </a:pPr>
            <a:r>
              <a:rPr lang="en-US" altLang="en-US" dirty="0">
                <a:latin typeface="Arial" panose="020B0604020202020204" pitchFamily="34" charset="0"/>
              </a:rPr>
              <a:t>Textbook figure 39.5</a:t>
            </a:r>
          </a:p>
        </p:txBody>
      </p:sp>
      <p:sp>
        <p:nvSpPr>
          <p:cNvPr id="51204" name="Slide Number Placeholder 3">
            <a:extLst>
              <a:ext uri="{FF2B5EF4-FFF2-40B4-BE49-F238E27FC236}">
                <a16:creationId xmlns:a16="http://schemas.microsoft.com/office/drawing/2014/main" id="{79520438-B1CA-4BA1-85CD-6C5EAACF184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12F0039-663E-425D-85A4-FFD7AAAC4549}" type="slidenum">
              <a:rPr lang="en-US" altLang="en-US"/>
              <a:pPr>
                <a:spcBef>
                  <a:spcPct val="0"/>
                </a:spcBef>
              </a:pPr>
              <a:t>25</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68F96FFC-1347-48D4-9616-C9151745F6DA}"/>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B62CD606-F2BB-41F0-923D-DC4BC24513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is one way to determine if a patient would benefit from a specialty bed? </a:t>
            </a:r>
            <a:r>
              <a:rPr lang="en-US" altLang="en-US" i="1">
                <a:latin typeface="Arial" panose="020B0604020202020204" pitchFamily="34" charset="0"/>
              </a:rPr>
              <a:t>Most facilities have a Braden or Norton Scale that is charted every 24 hours. The areas assessed may include patient’s overall condition, mental state, activity, mobility, nutrition, and incontinence. If the total number is below his recommended number, the physician is notified and a specialty bed may be ordered.</a:t>
            </a:r>
          </a:p>
          <a:p>
            <a:pPr marL="173422" indent="-173422">
              <a:buFontTx/>
              <a:buChar char="•"/>
            </a:pPr>
            <a:r>
              <a:rPr lang="en-US" altLang="en-US">
                <a:latin typeface="Arial" panose="020B0604020202020204" pitchFamily="34" charset="0"/>
              </a:rPr>
              <a:t>How many hours of CPM use are recommended per day? </a:t>
            </a:r>
            <a:r>
              <a:rPr lang="en-US" altLang="en-US" i="1">
                <a:latin typeface="Arial" panose="020B0604020202020204" pitchFamily="34" charset="0"/>
              </a:rPr>
              <a:t>Usually a minimum of 6 hours, spread out in 2-hour increments</a:t>
            </a:r>
          </a:p>
          <a:p>
            <a:pPr marL="173422" indent="-173422">
              <a:buFontTx/>
              <a:buChar char="•"/>
            </a:pPr>
            <a:r>
              <a:rPr lang="en-US" altLang="en-US">
                <a:latin typeface="Arial" panose="020B0604020202020204" pitchFamily="34" charset="0"/>
              </a:rPr>
              <a:t>What department is most involved in teaching exercise to the patient? </a:t>
            </a:r>
            <a:r>
              <a:rPr lang="en-US" altLang="en-US" i="1">
                <a:latin typeface="Arial" panose="020B0604020202020204" pitchFamily="34" charset="0"/>
              </a:rPr>
              <a:t>Physical therapy</a:t>
            </a:r>
          </a:p>
        </p:txBody>
      </p:sp>
      <p:sp>
        <p:nvSpPr>
          <p:cNvPr id="53252" name="Slide Number Placeholder 3">
            <a:extLst>
              <a:ext uri="{FF2B5EF4-FFF2-40B4-BE49-F238E27FC236}">
                <a16:creationId xmlns:a16="http://schemas.microsoft.com/office/drawing/2014/main" id="{D264F9E6-C916-486D-95B4-B57ECCB21C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7BAC2BC-1009-42A9-9000-2D39F6DC0A9F}" type="slidenum">
              <a:rPr lang="en-US" altLang="en-US"/>
              <a:pPr>
                <a:spcBef>
                  <a:spcPct val="0"/>
                </a:spcBef>
              </a:pPr>
              <a:t>26</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E819CB39-355C-43BD-ADC4-03E9C6E6956C}"/>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A2DB78BF-1FBC-4081-BECB-9F6F254EDBA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What complication of immobility would this device help to prevent? </a:t>
            </a:r>
            <a:r>
              <a:rPr lang="en-US" altLang="en-US" i="1" dirty="0">
                <a:latin typeface="Arial" panose="020B0604020202020204" pitchFamily="34" charset="0"/>
              </a:rPr>
              <a:t>Air fluidized therapy is effective in the prevention of pressure injury and helps reduce generalized body pain common among bedridden patients. </a:t>
            </a:r>
          </a:p>
          <a:p>
            <a:pPr marL="173422" indent="-173422">
              <a:buFontTx/>
              <a:buChar char="•"/>
            </a:pPr>
            <a:r>
              <a:rPr lang="en-US" altLang="en-US" dirty="0">
                <a:latin typeface="Arial" panose="020B0604020202020204" pitchFamily="34" charset="0"/>
              </a:rPr>
              <a:t>Textbook figure 39.6</a:t>
            </a:r>
          </a:p>
        </p:txBody>
      </p:sp>
      <p:sp>
        <p:nvSpPr>
          <p:cNvPr id="55300" name="Slide Number Placeholder 3">
            <a:extLst>
              <a:ext uri="{FF2B5EF4-FFF2-40B4-BE49-F238E27FC236}">
                <a16:creationId xmlns:a16="http://schemas.microsoft.com/office/drawing/2014/main" id="{35B3194B-F478-4654-941B-35CFE68245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BC6B8F2-1571-49A0-A551-12244EE53E09}" type="slidenum">
              <a:rPr lang="en-US" altLang="en-US"/>
              <a:pPr>
                <a:spcBef>
                  <a:spcPct val="0"/>
                </a:spcBef>
              </a:pPr>
              <a:t>27</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545C0AFF-89FF-414F-80E5-067578327627}"/>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FB7D90E5-839D-403F-8E6E-BE49B57368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the difference between this bed and the air-fluidized therapy unit.</a:t>
            </a:r>
          </a:p>
          <a:p>
            <a:pPr marL="173422" indent="-173422">
              <a:buFontTx/>
              <a:buChar char="•"/>
            </a:pPr>
            <a:r>
              <a:rPr lang="en-US" altLang="en-US" dirty="0">
                <a:latin typeface="Arial" panose="020B0604020202020204" pitchFamily="34" charset="0"/>
              </a:rPr>
              <a:t>Textbook figure 39.7</a:t>
            </a:r>
          </a:p>
        </p:txBody>
      </p:sp>
      <p:sp>
        <p:nvSpPr>
          <p:cNvPr id="57348" name="Slide Number Placeholder 3">
            <a:extLst>
              <a:ext uri="{FF2B5EF4-FFF2-40B4-BE49-F238E27FC236}">
                <a16:creationId xmlns:a16="http://schemas.microsoft.com/office/drawing/2014/main" id="{DD7D92D6-5DB3-4536-8452-EEC45D1A7D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F2932BB-F057-4C1F-B148-C7B8528C5CCB}" type="slidenum">
              <a:rPr lang="en-US" altLang="en-US"/>
              <a:pPr>
                <a:spcBef>
                  <a:spcPct val="0"/>
                </a:spcBef>
              </a:pPr>
              <a:t>28</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F50336E8-844C-42B8-8CAD-58404FB336AB}"/>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D2A2E601-6FD8-42F1-8B8E-C1B2F29CD6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Have students discuss how a patient might get these devices.</a:t>
            </a:r>
          </a:p>
        </p:txBody>
      </p:sp>
      <p:sp>
        <p:nvSpPr>
          <p:cNvPr id="59396" name="Slide Number Placeholder 3">
            <a:extLst>
              <a:ext uri="{FF2B5EF4-FFF2-40B4-BE49-F238E27FC236}">
                <a16:creationId xmlns:a16="http://schemas.microsoft.com/office/drawing/2014/main" id="{649FAE89-6BBF-4384-936A-2957F52DEC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EFE9BFD-7533-4319-8D6B-EB9F8628E0D7}" type="slidenum">
              <a:rPr lang="en-US" altLang="en-US"/>
              <a:pPr>
                <a:spcBef>
                  <a:spcPct val="0"/>
                </a:spcBef>
              </a:pPr>
              <a:t>29</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94B257E8-55D6-4367-90D2-9738695F50CF}"/>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D2064826-9541-482F-B11F-65414ED51D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Textbook figure 39.8</a:t>
            </a:r>
          </a:p>
        </p:txBody>
      </p:sp>
      <p:sp>
        <p:nvSpPr>
          <p:cNvPr id="61444" name="Slide Number Placeholder 3">
            <a:extLst>
              <a:ext uri="{FF2B5EF4-FFF2-40B4-BE49-F238E27FC236}">
                <a16:creationId xmlns:a16="http://schemas.microsoft.com/office/drawing/2014/main" id="{8DD890A2-A533-4424-A626-ABEED1FB94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B0082B4-7C32-4F5E-AEC1-D2916DC50168}" type="slidenum">
              <a:rPr lang="en-US" altLang="en-US"/>
              <a:pPr>
                <a:spcBef>
                  <a:spcPct val="0"/>
                </a:spcBef>
              </a:pPr>
              <a:t>30</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DA7F8F97-C6F5-4079-901F-60F18F525B20}"/>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19D277E3-CA27-4B0D-ACF6-D0084CF848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the complications of using the heel protector.</a:t>
            </a:r>
          </a:p>
          <a:p>
            <a:pPr marL="173422" indent="-173422">
              <a:buFontTx/>
              <a:buChar char="•"/>
            </a:pPr>
            <a:r>
              <a:rPr lang="en-US" altLang="en-US" dirty="0">
                <a:latin typeface="Arial" panose="020B0604020202020204" pitchFamily="34" charset="0"/>
              </a:rPr>
              <a:t>Textbook figure 39.9</a:t>
            </a:r>
          </a:p>
        </p:txBody>
      </p:sp>
      <p:sp>
        <p:nvSpPr>
          <p:cNvPr id="63492" name="Slide Number Placeholder 3">
            <a:extLst>
              <a:ext uri="{FF2B5EF4-FFF2-40B4-BE49-F238E27FC236}">
                <a16:creationId xmlns:a16="http://schemas.microsoft.com/office/drawing/2014/main" id="{69B4B62A-454C-4DE4-8585-DB3C0692B8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E33C2A9-4240-463D-850C-F49BA1C97AE4}" type="slidenum">
              <a:rPr lang="en-US" altLang="en-US"/>
              <a:pPr>
                <a:spcBef>
                  <a:spcPct val="0"/>
                </a:spcBef>
              </a:pPr>
              <a:t>31</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543BC863-B895-460A-BECE-CDD66EE8D989}"/>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FEF963FB-D3CF-4F43-83FE-2C45A350FC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How many hours of CPM use are recommended per day? </a:t>
            </a:r>
            <a:r>
              <a:rPr lang="en-US" altLang="en-US" i="1">
                <a:latin typeface="Arial" panose="020B0604020202020204" pitchFamily="34" charset="0"/>
              </a:rPr>
              <a:t>Usually a minimum of 6 hours, spread out in 2-hour increments</a:t>
            </a:r>
          </a:p>
          <a:p>
            <a:pPr marL="173422" indent="-173422">
              <a:buFontTx/>
              <a:buChar char="•"/>
            </a:pPr>
            <a:r>
              <a:rPr lang="en-US" altLang="en-US">
                <a:latin typeface="Arial" panose="020B0604020202020204" pitchFamily="34" charset="0"/>
              </a:rPr>
              <a:t>The equipment extends the extremity to a prescribed angle for a specific period of time and then releases the joint, flexing it again. </a:t>
            </a:r>
          </a:p>
          <a:p>
            <a:pPr marL="173422" indent="-173422">
              <a:buFontTx/>
              <a:buChar char="•"/>
            </a:pPr>
            <a:r>
              <a:rPr lang="en-US" altLang="en-US">
                <a:latin typeface="Arial" panose="020B0604020202020204" pitchFamily="34" charset="0"/>
              </a:rPr>
              <a:t>As the degree of joint motion is tolerated, the settings are altered to increase the mobility of the joint.</a:t>
            </a:r>
          </a:p>
        </p:txBody>
      </p:sp>
      <p:sp>
        <p:nvSpPr>
          <p:cNvPr id="65540" name="Slide Number Placeholder 3">
            <a:extLst>
              <a:ext uri="{FF2B5EF4-FFF2-40B4-BE49-F238E27FC236}">
                <a16:creationId xmlns:a16="http://schemas.microsoft.com/office/drawing/2014/main" id="{1D5023AC-F141-4CDB-84B9-5164FABAEC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A44AC69-BB1E-40B7-BF9F-A948983CEDC2}" type="slidenum">
              <a:rPr lang="en-US" altLang="en-US"/>
              <a:pPr>
                <a:spcBef>
                  <a:spcPct val="0"/>
                </a:spcBef>
              </a:pPr>
              <a:t>32</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B8EC9533-8001-46EB-B80A-82C9683CD5D1}"/>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id="{E18E9D62-7736-4553-9D6F-01B26FCCC9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what occurs to the circulatory system when this equipment is being used.</a:t>
            </a:r>
          </a:p>
          <a:p>
            <a:pPr marL="173422" indent="-173422">
              <a:buFontTx/>
              <a:buChar char="•"/>
            </a:pPr>
            <a:r>
              <a:rPr lang="en-US" altLang="en-US" dirty="0">
                <a:latin typeface="Arial" panose="020B0604020202020204" pitchFamily="34" charset="0"/>
              </a:rPr>
              <a:t>Textbook figure 39.10</a:t>
            </a:r>
          </a:p>
        </p:txBody>
      </p:sp>
      <p:sp>
        <p:nvSpPr>
          <p:cNvPr id="67588" name="Slide Number Placeholder 3">
            <a:extLst>
              <a:ext uri="{FF2B5EF4-FFF2-40B4-BE49-F238E27FC236}">
                <a16:creationId xmlns:a16="http://schemas.microsoft.com/office/drawing/2014/main" id="{570EF0A4-5632-42E8-B033-EF8CA60DBF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9807F9-9A28-450C-998F-DC1010409984}" type="slidenum">
              <a:rPr lang="en-US" altLang="en-US"/>
              <a:pPr>
                <a:spcBef>
                  <a:spcPct val="0"/>
                </a:spcBef>
              </a:pPr>
              <a:t>33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8195B2E-3BB4-4470-BD64-B85FF1820EB4}"/>
              </a:ext>
            </a:extLst>
          </p:cNvPr>
          <p:cNvSpPr>
            <a:spLocks noGrp="1" noRot="1" noChangeAspect="1" noTextEdit="1"/>
          </p:cNvSpPr>
          <p:nvPr>
            <p:ph type="sldImg"/>
          </p:nvPr>
        </p:nvSpPr>
        <p:spPr>
          <a:ln/>
        </p:spPr>
      </p:sp>
      <p:sp>
        <p:nvSpPr>
          <p:cNvPr id="12291" name="Notes Placeholder 2">
            <a:extLst>
              <a:ext uri="{FF2B5EF4-FFF2-40B4-BE49-F238E27FC236}">
                <a16:creationId xmlns:a16="http://schemas.microsoft.com/office/drawing/2014/main" id="{A70DF7B1-4404-4D84-8639-671A5C5852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nursing interventions are implemented to prevent respiratory complications? </a:t>
            </a:r>
            <a:r>
              <a:rPr lang="en-US" altLang="en-US" i="1">
                <a:latin typeface="Arial" panose="020B0604020202020204" pitchFamily="34" charset="0"/>
              </a:rPr>
              <a:t>Perform respiratory assessment and vital signs check at each shift; instruct patient to turn, cough, deep-breathe every 1-2 hours; instruct in use of incentive spirometer 10 times every 1 hour; encourage ambulation if ordered; monitor laboratory results for abnormalities that could signal infection; administer or request respiratory treatment if ordered; report new abnormal changes to physician.</a:t>
            </a:r>
          </a:p>
        </p:txBody>
      </p:sp>
      <p:sp>
        <p:nvSpPr>
          <p:cNvPr id="12292" name="Slide Number Placeholder 3">
            <a:extLst>
              <a:ext uri="{FF2B5EF4-FFF2-40B4-BE49-F238E27FC236}">
                <a16:creationId xmlns:a16="http://schemas.microsoft.com/office/drawing/2014/main" id="{D8D41D3B-955C-4022-AC93-02DDE54EF3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71A89-897D-4C35-9CFB-0F772C5FFB7A}" type="slidenum">
              <a:rPr lang="en-US" altLang="en-US"/>
              <a:pPr>
                <a:spcBef>
                  <a:spcPct val="0"/>
                </a:spcBef>
              </a:pPr>
              <a:t>6</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B713BDC0-115E-45BD-A442-CDA74B3024F2}"/>
              </a:ext>
            </a:extLst>
          </p:cNvPr>
          <p:cNvSpPr>
            <a:spLocks noGrp="1" noRot="1" noChangeAspect="1" noTextEdit="1"/>
          </p:cNvSpPr>
          <p:nvPr>
            <p:ph type="sldImg"/>
          </p:nvPr>
        </p:nvSpPr>
        <p:spPr>
          <a:ln/>
        </p:spPr>
      </p:sp>
      <p:sp>
        <p:nvSpPr>
          <p:cNvPr id="69635" name="Notes Placeholder 2">
            <a:extLst>
              <a:ext uri="{FF2B5EF4-FFF2-40B4-BE49-F238E27FC236}">
                <a16:creationId xmlns:a16="http://schemas.microsoft.com/office/drawing/2014/main" id="{D64EF6D0-7198-45B1-9170-7DC1E132EC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The physician indicates what the problems are for the patient, and the therapist performs an evaluation and then designs an exercise program to help the patient and to prevent further musculoskeletal problems. </a:t>
            </a:r>
          </a:p>
          <a:p>
            <a:pPr marL="173422" indent="-173422">
              <a:buFontTx/>
              <a:buChar char="•"/>
            </a:pPr>
            <a:r>
              <a:rPr lang="en-US" altLang="en-US">
                <a:latin typeface="Arial" panose="020B0604020202020204" pitchFamily="34" charset="0"/>
              </a:rPr>
              <a:t>Who may assist the patient perform exercises if the physical therapist is not available?  </a:t>
            </a:r>
            <a:r>
              <a:rPr lang="en-US" altLang="en-US" i="1">
                <a:latin typeface="Arial" panose="020B0604020202020204" pitchFamily="34" charset="0"/>
              </a:rPr>
              <a:t>The nurse</a:t>
            </a:r>
            <a:endParaRPr lang="en-US" altLang="en-US">
              <a:latin typeface="Arial" panose="020B0604020202020204" pitchFamily="34" charset="0"/>
            </a:endParaRPr>
          </a:p>
        </p:txBody>
      </p:sp>
      <p:sp>
        <p:nvSpPr>
          <p:cNvPr id="69636" name="Slide Number Placeholder 3">
            <a:extLst>
              <a:ext uri="{FF2B5EF4-FFF2-40B4-BE49-F238E27FC236}">
                <a16:creationId xmlns:a16="http://schemas.microsoft.com/office/drawing/2014/main" id="{25CB7CB4-2262-4C03-A0A4-15CD71BEB24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8505A8E-0C4B-46EB-BD75-D4A82A1ED879}" type="slidenum">
              <a:rPr lang="en-US" altLang="en-US"/>
              <a:pPr>
                <a:spcBef>
                  <a:spcPct val="0"/>
                </a:spcBef>
              </a:pPr>
              <a:t>34</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66A80143-F70D-4913-BB52-6C038B9A59F5}"/>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0FF28687-2328-4681-A67B-DA5999E27A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Answer: 1</a:t>
            </a:r>
          </a:p>
          <a:p>
            <a:pPr marL="173422" indent="-173422">
              <a:buFontTx/>
              <a:buChar char="•"/>
            </a:pPr>
            <a:r>
              <a:rPr lang="en-US" altLang="en-US">
                <a:latin typeface="Arial" panose="020B0604020202020204" pitchFamily="34" charset="0"/>
              </a:rPr>
              <a:t>Rationale: One major concern when a patient’s movement is restricted is the development of respiratory complications. Hypostatic pneumonia is a pneumonia caused by stasis of secretions as a result of inactivity. Swallowing fluid in the lungs causes aspiration pneumonia. Paresthesia is a feeling of numbness or tingling. Generalized weakness is an expected outcome, not a major complication from prolonged immobilization. </a:t>
            </a:r>
          </a:p>
        </p:txBody>
      </p:sp>
      <p:sp>
        <p:nvSpPr>
          <p:cNvPr id="71684" name="Slide Number Placeholder 3">
            <a:extLst>
              <a:ext uri="{FF2B5EF4-FFF2-40B4-BE49-F238E27FC236}">
                <a16:creationId xmlns:a16="http://schemas.microsoft.com/office/drawing/2014/main" id="{B42CF5C2-E346-460A-AC47-3A16E618DD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740501B-A2F8-4A21-AEC2-2BEEC9BD31B5}" type="slidenum">
              <a:rPr lang="en-US" altLang="en-US"/>
              <a:pPr>
                <a:spcBef>
                  <a:spcPct val="0"/>
                </a:spcBef>
              </a:pPr>
              <a:t>35</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DE95A469-B77D-4892-A5C3-D7D153983658}"/>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3019761B-02FA-4A10-929E-B889C3E7BF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Answer: 4 </a:t>
            </a:r>
          </a:p>
          <a:p>
            <a:pPr marL="173422" indent="-173422">
              <a:buFontTx/>
              <a:buChar char="•"/>
            </a:pPr>
            <a:r>
              <a:rPr lang="en-US" altLang="en-US">
                <a:latin typeface="Arial" panose="020B0604020202020204" pitchFamily="34" charset="0"/>
              </a:rPr>
              <a:t>Rationale: A continuous passive motion machine is used to exercise a joint after joint replacement surgery. After any surgery, a patient should be able to turn or be turned every 2 hours, cough, and deep-breathe. A cast is used to provide immobilization to a fractured area. </a:t>
            </a:r>
          </a:p>
        </p:txBody>
      </p:sp>
      <p:sp>
        <p:nvSpPr>
          <p:cNvPr id="73732" name="Slide Number Placeholder 3">
            <a:extLst>
              <a:ext uri="{FF2B5EF4-FFF2-40B4-BE49-F238E27FC236}">
                <a16:creationId xmlns:a16="http://schemas.microsoft.com/office/drawing/2014/main" id="{AA49B4C7-7F83-4145-933A-C08B6A0B389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2639D03-F266-4056-93AB-CD0B27586C25}" type="slidenum">
              <a:rPr lang="en-US" altLang="en-US"/>
              <a:pPr>
                <a:spcBef>
                  <a:spcPct val="0"/>
                </a:spcBef>
              </a:pPr>
              <a:t>36</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D8E0E3DC-8873-4623-A1B2-E4772D6F192E}"/>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AC41914C-799C-4C21-8F32-57CB90924B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Answer: 4</a:t>
            </a:r>
          </a:p>
          <a:p>
            <a:pPr marL="173422" indent="-173422">
              <a:buFontTx/>
              <a:buChar char="•"/>
            </a:pPr>
            <a:r>
              <a:rPr lang="en-US" altLang="en-US">
                <a:latin typeface="Arial" panose="020B0604020202020204" pitchFamily="34" charset="0"/>
              </a:rPr>
              <a:t>During your assessment, which is every shift, you should inspect casts for cracks, crumbling, pressure problems, and signs of infection. If you discover any of these conditions, they should be reported to the charge nurse and/or physician. </a:t>
            </a:r>
          </a:p>
        </p:txBody>
      </p:sp>
      <p:sp>
        <p:nvSpPr>
          <p:cNvPr id="75780" name="Slide Number Placeholder 3">
            <a:extLst>
              <a:ext uri="{FF2B5EF4-FFF2-40B4-BE49-F238E27FC236}">
                <a16:creationId xmlns:a16="http://schemas.microsoft.com/office/drawing/2014/main" id="{7BA978A6-F5FE-4D8E-9E1B-226D69CFFB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A77B66A-5C1C-451E-82B5-108538098980}" type="slidenum">
              <a:rPr lang="en-US" altLang="en-US"/>
              <a:pPr>
                <a:spcBef>
                  <a:spcPct val="0"/>
                </a:spcBef>
              </a:pPr>
              <a:t>37</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4B6CBD8D-4026-465B-AF2E-D24E9F618A3A}"/>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86C4E9F2-0709-4518-95F7-1809434369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areas of an assessment are important to include in your nursing documentation? </a:t>
            </a:r>
            <a:r>
              <a:rPr lang="en-US" altLang="en-US" i="1">
                <a:latin typeface="Arial" panose="020B0604020202020204" pitchFamily="34" charset="0"/>
              </a:rPr>
              <a:t>Besides the regular assessment [head-to-toe systems], you should include a more detailed assessment on the immobilized body part.</a:t>
            </a:r>
          </a:p>
          <a:p>
            <a:pPr marL="173422" indent="-173422">
              <a:buFontTx/>
              <a:buChar char="•"/>
            </a:pPr>
            <a:r>
              <a:rPr lang="en-US" altLang="en-US">
                <a:latin typeface="Arial" panose="020B0604020202020204" pitchFamily="34" charset="0"/>
              </a:rPr>
              <a:t>What particular assessments are the focus of an immobilized body part? </a:t>
            </a:r>
            <a:r>
              <a:rPr lang="en-US" altLang="en-US" i="1">
                <a:latin typeface="Arial" panose="020B0604020202020204" pitchFamily="34" charset="0"/>
              </a:rPr>
              <a:t>skin, movement, sensation, pulses, capillary refill, pain</a:t>
            </a:r>
          </a:p>
        </p:txBody>
      </p:sp>
      <p:sp>
        <p:nvSpPr>
          <p:cNvPr id="79876" name="Slide Number Placeholder 3">
            <a:extLst>
              <a:ext uri="{FF2B5EF4-FFF2-40B4-BE49-F238E27FC236}">
                <a16:creationId xmlns:a16="http://schemas.microsoft.com/office/drawing/2014/main" id="{5B15371D-D8AE-42A4-A22A-6621D0D0DE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18C383D-1457-408F-9ECF-9AB16AEB768C}" type="slidenum">
              <a:rPr lang="en-US" altLang="en-US"/>
              <a:pPr>
                <a:spcBef>
                  <a:spcPct val="0"/>
                </a:spcBef>
              </a:pPr>
              <a:t>40</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8EC7CB19-1034-401C-9B5D-D8A0996047F0}"/>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32D99F48-D4A7-4178-A988-34459D9220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how to determine if the patient is able to use a walker correctly.</a:t>
            </a:r>
          </a:p>
          <a:p>
            <a:pPr marL="173422" indent="-173422">
              <a:buFontTx/>
              <a:buChar char="•"/>
            </a:pPr>
            <a:r>
              <a:rPr lang="en-US" altLang="en-US" dirty="0">
                <a:latin typeface="Arial" panose="020B0604020202020204" pitchFamily="34" charset="0"/>
              </a:rPr>
              <a:t>Textbook figure 39.11</a:t>
            </a:r>
          </a:p>
        </p:txBody>
      </p:sp>
      <p:sp>
        <p:nvSpPr>
          <p:cNvPr id="81924" name="Slide Number Placeholder 3">
            <a:extLst>
              <a:ext uri="{FF2B5EF4-FFF2-40B4-BE49-F238E27FC236}">
                <a16:creationId xmlns:a16="http://schemas.microsoft.com/office/drawing/2014/main" id="{E920B68F-0D6E-4DFF-84E9-228800A7DC4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4EFAA78-695B-4D36-847D-B85FE3839892}" type="slidenum">
              <a:rPr lang="en-US" altLang="en-US"/>
              <a:pPr>
                <a:spcBef>
                  <a:spcPct val="0"/>
                </a:spcBef>
              </a:pPr>
              <a:t>41</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FA78FD04-A03F-42B3-B3AD-F58FF6A17F68}"/>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D4B56B95-0319-4824-A190-2F422BC9BA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body systems are addressed with these nursing diagnoses? </a:t>
            </a:r>
            <a:r>
              <a:rPr lang="en-US" altLang="en-US" i="1">
                <a:latin typeface="Arial" panose="020B0604020202020204" pitchFamily="34" charset="0"/>
              </a:rPr>
              <a:t>Musculoskeletal, nervous, cardiovascular, integumentary, respiratory </a:t>
            </a:r>
          </a:p>
          <a:p>
            <a:pPr marL="173422" indent="-173422">
              <a:buFontTx/>
              <a:buChar char="•"/>
            </a:pPr>
            <a:r>
              <a:rPr lang="en-US" altLang="en-US">
                <a:latin typeface="Arial" panose="020B0604020202020204" pitchFamily="34" charset="0"/>
              </a:rPr>
              <a:t>What additional nursing diagnoses would be appropriate for the immobilized patient? </a:t>
            </a:r>
            <a:r>
              <a:rPr lang="en-US" altLang="en-US" i="1">
                <a:latin typeface="Arial" panose="020B0604020202020204" pitchFamily="34" charset="0"/>
              </a:rPr>
              <a:t>Anxiety, Disturbed body image, Confusion, Fear, Incontinence, Risk for infection, Powerlessness, Self-care deficit, Disturbed sleep pattern</a:t>
            </a:r>
            <a:endParaRPr lang="en-US" altLang="en-US">
              <a:latin typeface="Arial" panose="020B0604020202020204" pitchFamily="34" charset="0"/>
            </a:endParaRPr>
          </a:p>
        </p:txBody>
      </p:sp>
      <p:sp>
        <p:nvSpPr>
          <p:cNvPr id="83972" name="Slide Number Placeholder 3">
            <a:extLst>
              <a:ext uri="{FF2B5EF4-FFF2-40B4-BE49-F238E27FC236}">
                <a16:creationId xmlns:a16="http://schemas.microsoft.com/office/drawing/2014/main" id="{0D8BA7DC-5744-4926-9B68-31E2B8A064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8C08BE6-CBF1-4D08-B530-1A66913C0A05}" type="slidenum">
              <a:rPr lang="en-US" altLang="en-US"/>
              <a:pPr>
                <a:spcBef>
                  <a:spcPct val="0"/>
                </a:spcBef>
              </a:pPr>
              <a:t>42</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1C5BD73E-AD2F-4C77-9AED-EA518E46EB62}"/>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5068B9BB-7079-4563-A25D-05D7BBDFFA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A bandage change may cause discomfort for a patient. What are some interventions the nurse could implement to provide comfort? </a:t>
            </a:r>
            <a:r>
              <a:rPr lang="en-US" altLang="en-US" i="1">
                <a:latin typeface="Arial" panose="020B0604020202020204" pitchFamily="34" charset="0"/>
              </a:rPr>
              <a:t>Administer pain medication 30 minutes before change, ask for another staffer to assist with supporting limb if needed, explain to patient what you are doing, and provide distraction during procedure.</a:t>
            </a:r>
          </a:p>
        </p:txBody>
      </p:sp>
      <p:sp>
        <p:nvSpPr>
          <p:cNvPr id="86020" name="Slide Number Placeholder 3">
            <a:extLst>
              <a:ext uri="{FF2B5EF4-FFF2-40B4-BE49-F238E27FC236}">
                <a16:creationId xmlns:a16="http://schemas.microsoft.com/office/drawing/2014/main" id="{E04970C9-5E85-45B0-BEB1-ED0DFF1262D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01998F3-0983-42C4-9721-EF8048EA834F}" type="slidenum">
              <a:rPr lang="en-US" altLang="en-US"/>
              <a:pPr>
                <a:spcBef>
                  <a:spcPct val="0"/>
                </a:spcBef>
              </a:pPr>
              <a:t>43</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C370CD87-99A2-4158-A93E-781C25568D3E}"/>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6DB494FB-B193-41CD-920A-180CC51B29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What types of injuries require use of each type of bandage?</a:t>
            </a:r>
          </a:p>
          <a:p>
            <a:pPr marL="635879" lvl="1" indent="-173422">
              <a:buFontTx/>
              <a:buChar char="•"/>
            </a:pPr>
            <a:r>
              <a:rPr lang="en-US" altLang="en-US" i="1" dirty="0">
                <a:latin typeface="Arial" panose="020B0604020202020204" pitchFamily="34" charset="0"/>
              </a:rPr>
              <a:t>circular—proximal aspect of finger or wrist</a:t>
            </a:r>
          </a:p>
          <a:p>
            <a:pPr marL="635879" lvl="1" indent="-173422">
              <a:buFontTx/>
              <a:buChar char="•"/>
            </a:pPr>
            <a:r>
              <a:rPr lang="en-US" altLang="en-US" i="1" dirty="0">
                <a:latin typeface="Arial" panose="020B0604020202020204" pitchFamily="34" charset="0"/>
              </a:rPr>
              <a:t>spiral—upper arm, upper leg</a:t>
            </a:r>
          </a:p>
          <a:p>
            <a:pPr marL="635879" lvl="1" indent="-173422">
              <a:buFontTx/>
              <a:buChar char="•"/>
            </a:pPr>
            <a:r>
              <a:rPr lang="en-US" altLang="en-US" i="1" dirty="0">
                <a:latin typeface="Arial" panose="020B0604020202020204" pitchFamily="34" charset="0"/>
              </a:rPr>
              <a:t>spiral reverse turn—lower leg or forearm</a:t>
            </a:r>
          </a:p>
          <a:p>
            <a:pPr marL="635879" lvl="1" indent="-173422">
              <a:buFontTx/>
              <a:buChar char="•"/>
            </a:pPr>
            <a:r>
              <a:rPr lang="en-US" altLang="en-US" i="1" dirty="0">
                <a:latin typeface="Arial" panose="020B0604020202020204" pitchFamily="34" charset="0"/>
              </a:rPr>
              <a:t>figure-of-eight turn—elbow, knee, ankle; or to immobilize and hold fractured clavicle</a:t>
            </a:r>
          </a:p>
        </p:txBody>
      </p:sp>
      <p:sp>
        <p:nvSpPr>
          <p:cNvPr id="88068" name="Slide Number Placeholder 3">
            <a:extLst>
              <a:ext uri="{FF2B5EF4-FFF2-40B4-BE49-F238E27FC236}">
                <a16:creationId xmlns:a16="http://schemas.microsoft.com/office/drawing/2014/main" id="{9E6780D8-B991-4856-994C-8D09DF5BB26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00BB3A4-7536-4727-B825-591DA79C19B8}" type="slidenum">
              <a:rPr lang="en-US" altLang="en-US"/>
              <a:pPr>
                <a:spcBef>
                  <a:spcPct val="0"/>
                </a:spcBef>
              </a:pPr>
              <a:t>44</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5AF85827-7310-4F95-8D0B-BBE839998F61}"/>
              </a:ext>
            </a:extLst>
          </p:cNvPr>
          <p:cNvSpPr>
            <a:spLocks noGrp="1" noRot="1" noChangeAspect="1" noTextEdit="1"/>
          </p:cNvSpPr>
          <p:nvPr>
            <p:ph type="sldImg"/>
          </p:nvPr>
        </p:nvSpPr>
        <p:spPr>
          <a:ln/>
        </p:spPr>
      </p:sp>
      <p:sp>
        <p:nvSpPr>
          <p:cNvPr id="90115" name="Notes Placeholder 2">
            <a:extLst>
              <a:ext uri="{FF2B5EF4-FFF2-40B4-BE49-F238E27FC236}">
                <a16:creationId xmlns:a16="http://schemas.microsoft.com/office/drawing/2014/main" id="{DA73E3E2-8F41-4D26-B41C-395E15B268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why a circular type of elastic bandage is used.</a:t>
            </a:r>
          </a:p>
          <a:p>
            <a:pPr marL="173422" indent="-173422">
              <a:buFontTx/>
              <a:buChar char="•"/>
            </a:pPr>
            <a:r>
              <a:rPr lang="en-US" altLang="en-US" dirty="0">
                <a:latin typeface="Arial" panose="020B0604020202020204" pitchFamily="34" charset="0"/>
              </a:rPr>
              <a:t>Textbook figure 39.12A</a:t>
            </a:r>
          </a:p>
        </p:txBody>
      </p:sp>
      <p:sp>
        <p:nvSpPr>
          <p:cNvPr id="90116" name="Slide Number Placeholder 3">
            <a:extLst>
              <a:ext uri="{FF2B5EF4-FFF2-40B4-BE49-F238E27FC236}">
                <a16:creationId xmlns:a16="http://schemas.microsoft.com/office/drawing/2014/main" id="{B8FECAAF-A115-49D0-BA30-3A8F15E017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5B0A410-9AAC-449E-AECB-F6226AF1092C}" type="slidenum">
              <a:rPr lang="en-US" altLang="en-US"/>
              <a:pPr>
                <a:spcBef>
                  <a:spcPct val="0"/>
                </a:spcBef>
              </a:pPr>
              <a:t>45</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BCF24D10-3DCA-486B-AE64-521DBB34F800}"/>
              </a:ext>
            </a:extLst>
          </p:cNvPr>
          <p:cNvSpPr>
            <a:spLocks noGrp="1" noRot="1" noChangeAspect="1" noTextEdit="1"/>
          </p:cNvSpPr>
          <p:nvPr>
            <p:ph type="sldImg"/>
          </p:nvPr>
        </p:nvSpPr>
        <p:spPr>
          <a:ln/>
        </p:spPr>
      </p:sp>
      <p:sp>
        <p:nvSpPr>
          <p:cNvPr id="14339" name="Notes Placeholder 2">
            <a:extLst>
              <a:ext uri="{FF2B5EF4-FFF2-40B4-BE49-F238E27FC236}">
                <a16:creationId xmlns:a16="http://schemas.microsoft.com/office/drawing/2014/main" id="{F2A72EAB-4ADA-4DFC-B1BB-8C5AB81AE6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nursing interventions can be implemented to prevent gastrointestinal complications?</a:t>
            </a:r>
          </a:p>
          <a:p>
            <a:pPr marL="635879" lvl="1" indent="-173422">
              <a:buFontTx/>
              <a:buChar char="•"/>
            </a:pPr>
            <a:r>
              <a:rPr lang="en-US" altLang="en-US">
                <a:latin typeface="Arial" panose="020B0604020202020204" pitchFamily="34" charset="0"/>
              </a:rPr>
              <a:t>GI assessment at each shift.</a:t>
            </a:r>
          </a:p>
          <a:p>
            <a:pPr marL="635879" lvl="1" indent="-173422">
              <a:buFontTx/>
              <a:buChar char="•"/>
            </a:pPr>
            <a:r>
              <a:rPr lang="en-US" altLang="en-US">
                <a:latin typeface="Arial" panose="020B0604020202020204" pitchFamily="34" charset="0"/>
              </a:rPr>
              <a:t>Check daily weights and administer stool softeners/laxatives if ordered.</a:t>
            </a:r>
          </a:p>
          <a:p>
            <a:pPr marL="635879" lvl="1" indent="-173422">
              <a:buFontTx/>
              <a:buChar char="•"/>
            </a:pPr>
            <a:r>
              <a:rPr lang="en-US" altLang="en-US">
                <a:latin typeface="Arial" panose="020B0604020202020204" pitchFamily="34" charset="0"/>
              </a:rPr>
              <a:t>Monitor laboratory test results for abnormalities.</a:t>
            </a:r>
          </a:p>
          <a:p>
            <a:pPr marL="635879" lvl="1" indent="-173422">
              <a:buFontTx/>
              <a:buChar char="•"/>
            </a:pPr>
            <a:r>
              <a:rPr lang="en-US" altLang="en-US">
                <a:latin typeface="Arial" panose="020B0604020202020204" pitchFamily="34" charset="0"/>
              </a:rPr>
              <a:t>Assess patient’s food intake for proper nutrients, encourage extra fluids and fiber if not contraindicated.</a:t>
            </a:r>
          </a:p>
          <a:p>
            <a:pPr marL="635879" lvl="1" indent="-173422">
              <a:buFontTx/>
              <a:buChar char="•"/>
            </a:pPr>
            <a:r>
              <a:rPr lang="en-US" altLang="en-US">
                <a:latin typeface="Arial" panose="020B0604020202020204" pitchFamily="34" charset="0"/>
              </a:rPr>
              <a:t>Ask patient if passing gas or stool.</a:t>
            </a:r>
          </a:p>
          <a:p>
            <a:pPr marL="635879" lvl="1" indent="-173422">
              <a:buFontTx/>
              <a:buChar char="•"/>
            </a:pPr>
            <a:r>
              <a:rPr lang="en-US" altLang="en-US">
                <a:latin typeface="Arial" panose="020B0604020202020204" pitchFamily="34" charset="0"/>
              </a:rPr>
              <a:t>Report new abnormal changes to physician. </a:t>
            </a:r>
          </a:p>
        </p:txBody>
      </p:sp>
      <p:sp>
        <p:nvSpPr>
          <p:cNvPr id="14340" name="Slide Number Placeholder 3">
            <a:extLst>
              <a:ext uri="{FF2B5EF4-FFF2-40B4-BE49-F238E27FC236}">
                <a16:creationId xmlns:a16="http://schemas.microsoft.com/office/drawing/2014/main" id="{124292FE-09CC-45D7-A8F1-2F7F7E0FB0C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26BA30B-50F7-40A7-8696-8EDD73888330}" type="slidenum">
              <a:rPr lang="en-US" altLang="en-US"/>
              <a:pPr>
                <a:spcBef>
                  <a:spcPct val="0"/>
                </a:spcBef>
              </a:pPr>
              <a:t>7</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459EA85E-BA62-4EE9-99C6-B94C3F2FB223}"/>
              </a:ext>
            </a:extLst>
          </p:cNvPr>
          <p:cNvSpPr>
            <a:spLocks noGrp="1" noRot="1" noChangeAspect="1" noTextEdit="1"/>
          </p:cNvSpPr>
          <p:nvPr>
            <p:ph type="sldImg"/>
          </p:nvPr>
        </p:nvSpPr>
        <p:spPr>
          <a:ln/>
        </p:spPr>
      </p:sp>
      <p:sp>
        <p:nvSpPr>
          <p:cNvPr id="92163" name="Notes Placeholder 2">
            <a:extLst>
              <a:ext uri="{FF2B5EF4-FFF2-40B4-BE49-F238E27FC236}">
                <a16:creationId xmlns:a16="http://schemas.microsoft.com/office/drawing/2014/main" id="{5E90B066-8C88-4C2B-978D-58A32C845C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why a spiral type of elastic bandage is used.</a:t>
            </a:r>
          </a:p>
          <a:p>
            <a:pPr marL="173422" indent="-173422">
              <a:buFontTx/>
              <a:buChar char="•"/>
            </a:pPr>
            <a:r>
              <a:rPr lang="en-US" altLang="en-US" dirty="0">
                <a:latin typeface="Arial" panose="020B0604020202020204" pitchFamily="34" charset="0"/>
              </a:rPr>
              <a:t>Textbook figure 39.12B</a:t>
            </a:r>
          </a:p>
        </p:txBody>
      </p:sp>
      <p:sp>
        <p:nvSpPr>
          <p:cNvPr id="92164" name="Slide Number Placeholder 3">
            <a:extLst>
              <a:ext uri="{FF2B5EF4-FFF2-40B4-BE49-F238E27FC236}">
                <a16:creationId xmlns:a16="http://schemas.microsoft.com/office/drawing/2014/main" id="{F8547EDD-1C3D-4023-BD52-F3FAB4F677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859E1EF-EDCB-4A33-BD8C-BA9E48E69429}" type="slidenum">
              <a:rPr lang="en-US" altLang="en-US"/>
              <a:pPr>
                <a:spcBef>
                  <a:spcPct val="0"/>
                </a:spcBef>
              </a:pPr>
              <a:t>46</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CC6F8CD2-E5D2-419D-BA22-9C7FE19951ED}"/>
              </a:ext>
            </a:extLst>
          </p:cNvPr>
          <p:cNvSpPr>
            <a:spLocks noGrp="1" noRot="1" noChangeAspect="1" noTextEdit="1"/>
          </p:cNvSpPr>
          <p:nvPr>
            <p:ph type="sldImg"/>
          </p:nvPr>
        </p:nvSpPr>
        <p:spPr>
          <a:ln/>
        </p:spPr>
      </p:sp>
      <p:sp>
        <p:nvSpPr>
          <p:cNvPr id="94211" name="Notes Placeholder 2">
            <a:extLst>
              <a:ext uri="{FF2B5EF4-FFF2-40B4-BE49-F238E27FC236}">
                <a16:creationId xmlns:a16="http://schemas.microsoft.com/office/drawing/2014/main" id="{22F954E6-36D4-4E00-948A-EFE2046F73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why a spiral reverse type of elastic bandage is used.</a:t>
            </a:r>
          </a:p>
          <a:p>
            <a:pPr marL="173422" indent="-173422">
              <a:buFontTx/>
              <a:buChar char="•"/>
            </a:pPr>
            <a:r>
              <a:rPr lang="en-US" altLang="en-US" dirty="0">
                <a:latin typeface="Arial" panose="020B0604020202020204" pitchFamily="34" charset="0"/>
              </a:rPr>
              <a:t>Textbook figure 39.12C</a:t>
            </a:r>
          </a:p>
        </p:txBody>
      </p:sp>
      <p:sp>
        <p:nvSpPr>
          <p:cNvPr id="94212" name="Slide Number Placeholder 3">
            <a:extLst>
              <a:ext uri="{FF2B5EF4-FFF2-40B4-BE49-F238E27FC236}">
                <a16:creationId xmlns:a16="http://schemas.microsoft.com/office/drawing/2014/main" id="{78E2DBC7-8CA7-48D9-9D4E-C52D8B26B9C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98CECBF-3F1D-4FED-9205-8A54216E009E}" type="slidenum">
              <a:rPr lang="en-US" altLang="en-US"/>
              <a:pPr>
                <a:spcBef>
                  <a:spcPct val="0"/>
                </a:spcBef>
              </a:pPr>
              <a:t>47</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ABC1F34E-156C-41A4-A45F-3F21D099AD00}"/>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332C9DCC-71BF-4597-AE89-0486871F55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why a figure-of-8 turn of elastic bandage is used.</a:t>
            </a:r>
          </a:p>
          <a:p>
            <a:pPr marL="173422" indent="-173422">
              <a:buFontTx/>
              <a:buChar char="•"/>
            </a:pPr>
            <a:r>
              <a:rPr lang="en-US" altLang="en-US" dirty="0">
                <a:latin typeface="Arial" panose="020B0604020202020204" pitchFamily="34" charset="0"/>
              </a:rPr>
              <a:t>Textbook figure 39.12D</a:t>
            </a:r>
          </a:p>
        </p:txBody>
      </p:sp>
      <p:sp>
        <p:nvSpPr>
          <p:cNvPr id="96260" name="Slide Number Placeholder 3">
            <a:extLst>
              <a:ext uri="{FF2B5EF4-FFF2-40B4-BE49-F238E27FC236}">
                <a16:creationId xmlns:a16="http://schemas.microsoft.com/office/drawing/2014/main" id="{CB5ECF0A-6D62-485C-A927-9F0E79220A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CB602FA-E7D7-4726-B285-3682914769EF}" type="slidenum">
              <a:rPr lang="en-US" altLang="en-US"/>
              <a:pPr>
                <a:spcBef>
                  <a:spcPct val="0"/>
                </a:spcBef>
              </a:pPr>
              <a:t>48</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88FAB4E4-60A3-44D2-9A70-27432453B399}"/>
              </a:ext>
            </a:extLst>
          </p:cNvPr>
          <p:cNvSpPr>
            <a:spLocks noGrp="1" noRot="1" noChangeAspect="1" noTextEdit="1"/>
          </p:cNvSpPr>
          <p:nvPr>
            <p:ph type="sldImg"/>
          </p:nvPr>
        </p:nvSpPr>
        <p:spPr>
          <a:ln/>
        </p:spPr>
      </p:sp>
      <p:sp>
        <p:nvSpPr>
          <p:cNvPr id="98307" name="Notes Placeholder 2">
            <a:extLst>
              <a:ext uri="{FF2B5EF4-FFF2-40B4-BE49-F238E27FC236}">
                <a16:creationId xmlns:a16="http://schemas.microsoft.com/office/drawing/2014/main" id="{F6FD39D2-D068-4BFB-BA7D-AAA32D6C112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types of injuries require use of each type of bandage?</a:t>
            </a:r>
          </a:p>
          <a:p>
            <a:pPr marL="635879" lvl="1" indent="-173422">
              <a:buFontTx/>
              <a:buChar char="•"/>
            </a:pPr>
            <a:r>
              <a:rPr lang="en-US" altLang="en-US">
                <a:latin typeface="Arial" panose="020B0604020202020204" pitchFamily="34" charset="0"/>
              </a:rPr>
              <a:t>recurrent turn—end of finger, skull, stump left by amputation</a:t>
            </a:r>
          </a:p>
          <a:p>
            <a:pPr marL="635879" lvl="1" indent="-173422">
              <a:buFontTx/>
              <a:buChar char="•"/>
            </a:pPr>
            <a:r>
              <a:rPr lang="en-US" altLang="en-US">
                <a:latin typeface="Arial" panose="020B0604020202020204" pitchFamily="34" charset="0"/>
              </a:rPr>
              <a:t>thumb spica—thumb, hip, shoulder</a:t>
            </a:r>
          </a:p>
          <a:p>
            <a:pPr marL="635879" lvl="1" indent="-173422">
              <a:buFontTx/>
              <a:buChar char="•"/>
            </a:pPr>
            <a:r>
              <a:rPr lang="en-US" altLang="en-US">
                <a:latin typeface="Arial" panose="020B0604020202020204" pitchFamily="34" charset="0"/>
              </a:rPr>
              <a:t>sling—wrist, elbow, shoulder</a:t>
            </a:r>
          </a:p>
        </p:txBody>
      </p:sp>
      <p:sp>
        <p:nvSpPr>
          <p:cNvPr id="98308" name="Slide Number Placeholder 3">
            <a:extLst>
              <a:ext uri="{FF2B5EF4-FFF2-40B4-BE49-F238E27FC236}">
                <a16:creationId xmlns:a16="http://schemas.microsoft.com/office/drawing/2014/main" id="{C500A4E4-046C-4629-91EA-9D937B78CE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0544CD0-269A-4B71-B35A-426D1610092A}" type="slidenum">
              <a:rPr lang="en-US" altLang="en-US"/>
              <a:pPr>
                <a:spcBef>
                  <a:spcPct val="0"/>
                </a:spcBef>
              </a:pPr>
              <a:t>49</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BA04336D-7029-4D3C-800B-7BF41DF92ECB}"/>
              </a:ext>
            </a:extLst>
          </p:cNvPr>
          <p:cNvSpPr>
            <a:spLocks noGrp="1" noRot="1" noChangeAspect="1" noTextEdit="1"/>
          </p:cNvSpPr>
          <p:nvPr>
            <p:ph type="sldImg"/>
          </p:nvPr>
        </p:nvSpPr>
        <p:spPr>
          <a:ln/>
        </p:spPr>
      </p:sp>
      <p:sp>
        <p:nvSpPr>
          <p:cNvPr id="100355" name="Notes Placeholder 2">
            <a:extLst>
              <a:ext uri="{FF2B5EF4-FFF2-40B4-BE49-F238E27FC236}">
                <a16:creationId xmlns:a16="http://schemas.microsoft.com/office/drawing/2014/main" id="{86D4904F-5CDC-4991-8407-F9055AFCA9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why a recurrent type of elastic bandage is used.</a:t>
            </a:r>
          </a:p>
          <a:p>
            <a:pPr marL="173422" indent="-173422">
              <a:buFontTx/>
              <a:buChar char="•"/>
            </a:pPr>
            <a:r>
              <a:rPr lang="en-US" altLang="en-US" dirty="0">
                <a:latin typeface="Arial" panose="020B0604020202020204" pitchFamily="34" charset="0"/>
              </a:rPr>
              <a:t>Textbook figure 39.12E</a:t>
            </a:r>
          </a:p>
        </p:txBody>
      </p:sp>
      <p:sp>
        <p:nvSpPr>
          <p:cNvPr id="100356" name="Slide Number Placeholder 3">
            <a:extLst>
              <a:ext uri="{FF2B5EF4-FFF2-40B4-BE49-F238E27FC236}">
                <a16:creationId xmlns:a16="http://schemas.microsoft.com/office/drawing/2014/main" id="{98AE717B-F2B4-4EFA-AE13-A92F2A1AE5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85CAA8-AC7B-4C0A-8D89-FB2BFFE3974A}" type="slidenum">
              <a:rPr lang="en-US" altLang="en-US"/>
              <a:pPr>
                <a:spcBef>
                  <a:spcPct val="0"/>
                </a:spcBef>
              </a:pPr>
              <a:t>50</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56DB1703-D654-4444-85B3-6BB77BDC3303}"/>
              </a:ext>
            </a:extLst>
          </p:cNvPr>
          <p:cNvSpPr>
            <a:spLocks noGrp="1" noRot="1" noChangeAspect="1" noTextEdit="1"/>
          </p:cNvSpPr>
          <p:nvPr>
            <p:ph type="sldImg"/>
          </p:nvPr>
        </p:nvSpPr>
        <p:spPr>
          <a:ln/>
        </p:spPr>
      </p:sp>
      <p:sp>
        <p:nvSpPr>
          <p:cNvPr id="102403" name="Notes Placeholder 2">
            <a:extLst>
              <a:ext uri="{FF2B5EF4-FFF2-40B4-BE49-F238E27FC236}">
                <a16:creationId xmlns:a16="http://schemas.microsoft.com/office/drawing/2014/main" id="{5186F959-9DEB-4D59-8FD8-DDE8197D92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why a thumb spica bandaging type of elastic bandage is used.</a:t>
            </a:r>
          </a:p>
          <a:p>
            <a:pPr marL="173422" indent="-173422">
              <a:buFontTx/>
              <a:buChar char="•"/>
            </a:pPr>
            <a:r>
              <a:rPr lang="en-US" altLang="en-US" dirty="0">
                <a:latin typeface="Arial" panose="020B0604020202020204" pitchFamily="34" charset="0"/>
              </a:rPr>
              <a:t>Textbook figure 39.12F</a:t>
            </a:r>
          </a:p>
        </p:txBody>
      </p:sp>
      <p:sp>
        <p:nvSpPr>
          <p:cNvPr id="102404" name="Slide Number Placeholder 3">
            <a:extLst>
              <a:ext uri="{FF2B5EF4-FFF2-40B4-BE49-F238E27FC236}">
                <a16:creationId xmlns:a16="http://schemas.microsoft.com/office/drawing/2014/main" id="{EA8BABEF-DB64-455F-9326-4CA3C2D787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5070848-ED13-4F3E-978C-9746231636CA}" type="slidenum">
              <a:rPr lang="en-US" altLang="en-US"/>
              <a:pPr>
                <a:spcBef>
                  <a:spcPct val="0"/>
                </a:spcBef>
              </a:pPr>
              <a:t>51</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4D47B6F9-A30F-4562-B983-2C36FB3009FB}"/>
              </a:ext>
            </a:extLst>
          </p:cNvPr>
          <p:cNvSpPr>
            <a:spLocks noGrp="1" noRot="1" noChangeAspect="1" noTextEdit="1"/>
          </p:cNvSpPr>
          <p:nvPr>
            <p:ph type="sldImg"/>
          </p:nvPr>
        </p:nvSpPr>
        <p:spPr>
          <a:ln/>
        </p:spPr>
      </p:sp>
      <p:sp>
        <p:nvSpPr>
          <p:cNvPr id="104451" name="Notes Placeholder 2">
            <a:extLst>
              <a:ext uri="{FF2B5EF4-FFF2-40B4-BE49-F238E27FC236}">
                <a16:creationId xmlns:a16="http://schemas.microsoft.com/office/drawing/2014/main" id="{0F759C3F-0905-4472-A041-43EC524F6D2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Discuss why a triangular bandage sling is used.</a:t>
            </a:r>
          </a:p>
          <a:p>
            <a:pPr marL="173422" indent="-173422">
              <a:buFontTx/>
              <a:buChar char="•"/>
            </a:pPr>
            <a:r>
              <a:rPr lang="en-US" altLang="en-US" dirty="0">
                <a:latin typeface="Arial" panose="020B0604020202020204" pitchFamily="34" charset="0"/>
              </a:rPr>
              <a:t>Textbook figure 39.13</a:t>
            </a:r>
          </a:p>
        </p:txBody>
      </p:sp>
      <p:sp>
        <p:nvSpPr>
          <p:cNvPr id="104452" name="Slide Number Placeholder 3">
            <a:extLst>
              <a:ext uri="{FF2B5EF4-FFF2-40B4-BE49-F238E27FC236}">
                <a16:creationId xmlns:a16="http://schemas.microsoft.com/office/drawing/2014/main" id="{B4DE2CB8-5952-49BD-BE8D-36A0506597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311719D-AECE-43C3-A63F-8C3FD9529DD5}" type="slidenum">
              <a:rPr lang="en-US" altLang="en-US"/>
              <a:pPr>
                <a:spcBef>
                  <a:spcPct val="0"/>
                </a:spcBef>
              </a:pPr>
              <a:t>52</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048A5BDB-C4EE-402C-9BC9-319E16FC867C}"/>
              </a:ext>
            </a:extLst>
          </p:cNvPr>
          <p:cNvSpPr>
            <a:spLocks noGrp="1" noRot="1" noChangeAspect="1" noTextEdit="1"/>
          </p:cNvSpPr>
          <p:nvPr>
            <p:ph type="sldImg"/>
          </p:nvPr>
        </p:nvSpPr>
        <p:spPr>
          <a:ln/>
        </p:spPr>
      </p:sp>
      <p:sp>
        <p:nvSpPr>
          <p:cNvPr id="106499" name="Notes Placeholder 2">
            <a:extLst>
              <a:ext uri="{FF2B5EF4-FFF2-40B4-BE49-F238E27FC236}">
                <a16:creationId xmlns:a16="http://schemas.microsoft.com/office/drawing/2014/main" id="{296DA270-26CE-4292-8DFA-EB83595FC82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types of patients would a mechanical lift be helpful in transferring? </a:t>
            </a:r>
            <a:r>
              <a:rPr lang="en-US" altLang="en-US" i="1">
                <a:latin typeface="Arial" panose="020B0604020202020204" pitchFamily="34" charset="0"/>
              </a:rPr>
              <a:t>New amputee, obese person who cannot stand, very weak person, person with casts on each leg, paraplegic or quadriplegic patients</a:t>
            </a:r>
          </a:p>
        </p:txBody>
      </p:sp>
      <p:sp>
        <p:nvSpPr>
          <p:cNvPr id="106500" name="Slide Number Placeholder 3">
            <a:extLst>
              <a:ext uri="{FF2B5EF4-FFF2-40B4-BE49-F238E27FC236}">
                <a16:creationId xmlns:a16="http://schemas.microsoft.com/office/drawing/2014/main" id="{FA1E3A77-6193-4463-92B9-64093C46DE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E8E991E-61AF-463C-8BDF-1EF4FBE6822C}" type="slidenum">
              <a:rPr lang="en-US" altLang="en-US"/>
              <a:pPr>
                <a:spcBef>
                  <a:spcPct val="0"/>
                </a:spcBef>
              </a:pPr>
              <a:t>53</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299F3CC7-9E6D-4A44-AF03-DB609D206B53}"/>
              </a:ext>
            </a:extLst>
          </p:cNvPr>
          <p:cNvSpPr>
            <a:spLocks noGrp="1" noRot="1" noChangeAspect="1" noTextEdit="1"/>
          </p:cNvSpPr>
          <p:nvPr>
            <p:ph type="sldImg"/>
          </p:nvPr>
        </p:nvSpPr>
        <p:spPr>
          <a:ln/>
        </p:spPr>
      </p:sp>
      <p:sp>
        <p:nvSpPr>
          <p:cNvPr id="108547" name="Notes Placeholder 2">
            <a:extLst>
              <a:ext uri="{FF2B5EF4-FFF2-40B4-BE49-F238E27FC236}">
                <a16:creationId xmlns:a16="http://schemas.microsoft.com/office/drawing/2014/main" id="{35F51CCA-0E51-413A-A93D-166C34E62C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are priority teaching points regarding the assistive devices?</a:t>
            </a:r>
          </a:p>
          <a:p>
            <a:pPr marL="635879" lvl="1" indent="-173422">
              <a:buFontTx/>
              <a:buChar char="•"/>
            </a:pPr>
            <a:r>
              <a:rPr lang="en-US" altLang="en-US">
                <a:latin typeface="Arial" panose="020B0604020202020204" pitchFamily="34" charset="0"/>
              </a:rPr>
              <a:t>The nurse must wear proper footwear to prevent slipping.</a:t>
            </a:r>
          </a:p>
          <a:p>
            <a:pPr marL="635879" lvl="1" indent="-173422">
              <a:buFontTx/>
              <a:buChar char="•"/>
            </a:pPr>
            <a:r>
              <a:rPr lang="en-US" altLang="en-US">
                <a:latin typeface="Arial" panose="020B0604020202020204" pitchFamily="34" charset="0"/>
              </a:rPr>
              <a:t>Keep floors clear of clutter.</a:t>
            </a:r>
          </a:p>
          <a:p>
            <a:pPr marL="635879" lvl="1" indent="-173422">
              <a:buFontTx/>
              <a:buChar char="•"/>
            </a:pPr>
            <a:r>
              <a:rPr lang="en-US" altLang="en-US">
                <a:latin typeface="Arial" panose="020B0604020202020204" pitchFamily="34" charset="0"/>
              </a:rPr>
              <a:t>Keep pathways well-lit.</a:t>
            </a:r>
          </a:p>
          <a:p>
            <a:pPr marL="635879" lvl="1" indent="-173422">
              <a:buFontTx/>
              <a:buChar char="•"/>
            </a:pPr>
            <a:r>
              <a:rPr lang="en-US" altLang="en-US">
                <a:latin typeface="Arial" panose="020B0604020202020204" pitchFamily="34" charset="0"/>
              </a:rPr>
              <a:t>Keep device within reach of patient.</a:t>
            </a:r>
          </a:p>
          <a:p>
            <a:pPr marL="635879" lvl="1" indent="-173422">
              <a:buFontTx/>
              <a:buChar char="•"/>
            </a:pPr>
            <a:r>
              <a:rPr lang="en-US" altLang="en-US">
                <a:latin typeface="Arial" panose="020B0604020202020204" pitchFamily="34" charset="0"/>
              </a:rPr>
              <a:t>The devices should be adjusted to fit patient’s height.</a:t>
            </a:r>
          </a:p>
          <a:p>
            <a:pPr marL="635879" lvl="1" indent="-173422">
              <a:buFontTx/>
              <a:buChar char="•"/>
            </a:pPr>
            <a:r>
              <a:rPr lang="en-US" altLang="en-US">
                <a:latin typeface="Arial" panose="020B0604020202020204" pitchFamily="34" charset="0"/>
              </a:rPr>
              <a:t>Report problems to physician or caregiver.</a:t>
            </a:r>
          </a:p>
        </p:txBody>
      </p:sp>
      <p:sp>
        <p:nvSpPr>
          <p:cNvPr id="108548" name="Slide Number Placeholder 3">
            <a:extLst>
              <a:ext uri="{FF2B5EF4-FFF2-40B4-BE49-F238E27FC236}">
                <a16:creationId xmlns:a16="http://schemas.microsoft.com/office/drawing/2014/main" id="{FF84B7C0-F14D-4553-B405-28B1C13D35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31DE5B8-2971-471E-9FE8-55CA69AFA92F}" type="slidenum">
              <a:rPr lang="en-US" altLang="en-US"/>
              <a:pPr>
                <a:spcBef>
                  <a:spcPct val="0"/>
                </a:spcBef>
              </a:pPr>
              <a:t>54</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5687ED9E-0773-4C2A-A3D3-B0EEB73DCF3A}"/>
              </a:ext>
            </a:extLst>
          </p:cNvPr>
          <p:cNvSpPr>
            <a:spLocks noGrp="1" noRot="1" noChangeAspect="1" noTextEdit="1"/>
          </p:cNvSpPr>
          <p:nvPr>
            <p:ph type="sldImg"/>
          </p:nvPr>
        </p:nvSpPr>
        <p:spPr>
          <a:ln/>
        </p:spPr>
      </p:sp>
      <p:sp>
        <p:nvSpPr>
          <p:cNvPr id="110595" name="Notes Placeholder 2">
            <a:extLst>
              <a:ext uri="{FF2B5EF4-FFF2-40B4-BE49-F238E27FC236}">
                <a16:creationId xmlns:a16="http://schemas.microsoft.com/office/drawing/2014/main" id="{DA358E90-E197-4B58-8A2C-01F4290E3E1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Braces and splints are used to strengthen and support areas of the body affected by weakness or paralysis </a:t>
            </a:r>
          </a:p>
        </p:txBody>
      </p:sp>
      <p:sp>
        <p:nvSpPr>
          <p:cNvPr id="110596" name="Slide Number Placeholder 3">
            <a:extLst>
              <a:ext uri="{FF2B5EF4-FFF2-40B4-BE49-F238E27FC236}">
                <a16:creationId xmlns:a16="http://schemas.microsoft.com/office/drawing/2014/main" id="{E845F963-C7FD-450B-9638-44138DDB21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DB2C293-87B8-4B44-AAEE-F01A9F280C3B}" type="slidenum">
              <a:rPr lang="en-US" altLang="en-US"/>
              <a:pPr>
                <a:spcBef>
                  <a:spcPct val="0"/>
                </a:spcBef>
              </a:pPr>
              <a:t>55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62A970E1-832F-46C8-A156-10CA61FE97FD}"/>
              </a:ext>
            </a:extLst>
          </p:cNvPr>
          <p:cNvSpPr>
            <a:spLocks noGrp="1" noRot="1" noChangeAspect="1" noTextEdit="1"/>
          </p:cNvSpPr>
          <p:nvPr>
            <p:ph type="sldImg"/>
          </p:nvPr>
        </p:nvSpPr>
        <p:spPr>
          <a:ln/>
        </p:spPr>
      </p:sp>
      <p:sp>
        <p:nvSpPr>
          <p:cNvPr id="16387" name="Notes Placeholder 2">
            <a:extLst>
              <a:ext uri="{FF2B5EF4-FFF2-40B4-BE49-F238E27FC236}">
                <a16:creationId xmlns:a16="http://schemas.microsoft.com/office/drawing/2014/main" id="{E4B6BE10-C7EB-4F41-B93F-1CA31F52B4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nursing interventions are implemented to prevent musculoskeletal complications?</a:t>
            </a:r>
          </a:p>
          <a:p>
            <a:pPr marL="635879" lvl="1" indent="-173422">
              <a:buFontTx/>
              <a:buChar char="•"/>
            </a:pPr>
            <a:r>
              <a:rPr lang="en-US" altLang="en-US" i="1">
                <a:latin typeface="Arial" panose="020B0604020202020204" pitchFamily="34" charset="0"/>
              </a:rPr>
              <a:t>Perform musculoskeletal assessment at each shift.</a:t>
            </a:r>
          </a:p>
          <a:p>
            <a:pPr marL="635879" lvl="1" indent="-173422">
              <a:buFontTx/>
              <a:buChar char="•"/>
            </a:pPr>
            <a:r>
              <a:rPr lang="en-US" altLang="en-US" i="1">
                <a:latin typeface="Arial" panose="020B0604020202020204" pitchFamily="34" charset="0"/>
              </a:rPr>
              <a:t>Active and passive ROM exercises.</a:t>
            </a:r>
          </a:p>
          <a:p>
            <a:pPr marL="635879" lvl="1" indent="-173422">
              <a:buFontTx/>
              <a:buChar char="•"/>
            </a:pPr>
            <a:r>
              <a:rPr lang="en-US" altLang="en-US" i="1">
                <a:latin typeface="Arial" panose="020B0604020202020204" pitchFamily="34" charset="0"/>
              </a:rPr>
              <a:t>Administer calcium supplements as ordered.</a:t>
            </a:r>
          </a:p>
        </p:txBody>
      </p:sp>
      <p:sp>
        <p:nvSpPr>
          <p:cNvPr id="16388" name="Slide Number Placeholder 3">
            <a:extLst>
              <a:ext uri="{FF2B5EF4-FFF2-40B4-BE49-F238E27FC236}">
                <a16:creationId xmlns:a16="http://schemas.microsoft.com/office/drawing/2014/main" id="{D7EC04AE-EE5B-465F-866A-756B79B294F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D5ED90B-73CB-4C2E-9676-8856D791FD67}" type="slidenum">
              <a:rPr lang="en-US" altLang="en-US"/>
              <a:pPr>
                <a:spcBef>
                  <a:spcPct val="0"/>
                </a:spcBef>
              </a:pPr>
              <a:t>8</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D5416856-B7A9-4905-98FF-8DF431316EED}"/>
              </a:ext>
            </a:extLst>
          </p:cNvPr>
          <p:cNvSpPr>
            <a:spLocks noGrp="1" noRot="1" noChangeAspect="1" noTextEdit="1"/>
          </p:cNvSpPr>
          <p:nvPr>
            <p:ph type="sldImg"/>
          </p:nvPr>
        </p:nvSpPr>
        <p:spPr>
          <a:ln/>
        </p:spPr>
      </p:sp>
      <p:sp>
        <p:nvSpPr>
          <p:cNvPr id="112643" name="Notes Placeholder 2">
            <a:extLst>
              <a:ext uri="{FF2B5EF4-FFF2-40B4-BE49-F238E27FC236}">
                <a16:creationId xmlns:a16="http://schemas.microsoft.com/office/drawing/2014/main" id="{2B2BBC0E-02E3-4E8B-AEF1-99106551B7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dirty="0">
                <a:latin typeface="Arial" panose="020B0604020202020204" pitchFamily="34" charset="0"/>
              </a:rPr>
              <a:t>A regular cane provides support, whereas a quad cane provides support and stability because of its broad base. </a:t>
            </a:r>
          </a:p>
          <a:p>
            <a:pPr marL="173422" indent="-173422">
              <a:buFontTx/>
              <a:buChar char="•"/>
            </a:pPr>
            <a:r>
              <a:rPr lang="en-US" altLang="en-US" dirty="0">
                <a:latin typeface="Arial" panose="020B0604020202020204" pitchFamily="34" charset="0"/>
              </a:rPr>
              <a:t>Textbook figure 39.16</a:t>
            </a:r>
          </a:p>
        </p:txBody>
      </p:sp>
      <p:sp>
        <p:nvSpPr>
          <p:cNvPr id="112644" name="Slide Number Placeholder 3">
            <a:extLst>
              <a:ext uri="{FF2B5EF4-FFF2-40B4-BE49-F238E27FC236}">
                <a16:creationId xmlns:a16="http://schemas.microsoft.com/office/drawing/2014/main" id="{66A99D29-195E-4290-94B8-A09DEDBE671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6CA7909-4CE0-411B-8413-C0B1A40208A4}" type="slidenum">
              <a:rPr lang="en-US" altLang="en-US"/>
              <a:pPr>
                <a:spcBef>
                  <a:spcPct val="0"/>
                </a:spcBef>
              </a:pPr>
              <a:t>56</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49A09E24-1E6E-4B85-A7C3-5BC72CD5CD7A}"/>
              </a:ext>
            </a:extLst>
          </p:cNvPr>
          <p:cNvSpPr>
            <a:spLocks noGrp="1" noRot="1" noChangeAspect="1" noTextEdit="1"/>
          </p:cNvSpPr>
          <p:nvPr>
            <p:ph type="sldImg"/>
          </p:nvPr>
        </p:nvSpPr>
        <p:spPr>
          <a:ln/>
        </p:spPr>
      </p:sp>
      <p:sp>
        <p:nvSpPr>
          <p:cNvPr id="114691" name="Notes Placeholder 2">
            <a:extLst>
              <a:ext uri="{FF2B5EF4-FFF2-40B4-BE49-F238E27FC236}">
                <a16:creationId xmlns:a16="http://schemas.microsoft.com/office/drawing/2014/main" id="{1FC72EB5-79C0-4A87-B025-7FD48289EF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Discuss how rehabilitation is used to return the patient to optimum level of wellness.</a:t>
            </a:r>
          </a:p>
        </p:txBody>
      </p:sp>
      <p:sp>
        <p:nvSpPr>
          <p:cNvPr id="114692" name="Slide Number Placeholder 3">
            <a:extLst>
              <a:ext uri="{FF2B5EF4-FFF2-40B4-BE49-F238E27FC236}">
                <a16:creationId xmlns:a16="http://schemas.microsoft.com/office/drawing/2014/main" id="{C4B44D66-30F2-4F0C-9103-9AFFC743D3B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C5C9125-C166-4039-B8F9-CA363D9FE35C}" type="slidenum">
              <a:rPr lang="en-US" altLang="en-US"/>
              <a:pPr>
                <a:spcBef>
                  <a:spcPct val="0"/>
                </a:spcBef>
              </a:pPr>
              <a:t>57</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6E7203AF-E609-402B-B8B2-64963682EE2E}"/>
              </a:ext>
            </a:extLst>
          </p:cNvPr>
          <p:cNvSpPr>
            <a:spLocks noGrp="1" noRot="1" noChangeAspect="1" noTextEdit="1"/>
          </p:cNvSpPr>
          <p:nvPr>
            <p:ph type="sldImg"/>
          </p:nvPr>
        </p:nvSpPr>
        <p:spPr>
          <a:ln/>
        </p:spPr>
      </p:sp>
      <p:sp>
        <p:nvSpPr>
          <p:cNvPr id="116739" name="Notes Placeholder 2">
            <a:extLst>
              <a:ext uri="{FF2B5EF4-FFF2-40B4-BE49-F238E27FC236}">
                <a16:creationId xmlns:a16="http://schemas.microsoft.com/office/drawing/2014/main" id="{1F725874-869E-421B-9425-937E9F145C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Answer: 3</a:t>
            </a:r>
          </a:p>
          <a:p>
            <a:pPr marL="173422" indent="-173422">
              <a:buFontTx/>
              <a:buChar char="•"/>
            </a:pPr>
            <a:r>
              <a:rPr lang="en-US" altLang="en-US">
                <a:latin typeface="Arial" panose="020B0604020202020204" pitchFamily="34" charset="0"/>
              </a:rPr>
              <a:t>Rationale: There should be at least two finger-breadths of space between the top of the crutch and axilla when the patient’s hands are gripping the crutches. Resting the body’s weight on the axillary bar puts pressure on vital nerves and can occlude blood vessels in the axilla, causing temporary or permanent damage, including paralysis. </a:t>
            </a:r>
          </a:p>
        </p:txBody>
      </p:sp>
      <p:sp>
        <p:nvSpPr>
          <p:cNvPr id="116740" name="Slide Number Placeholder 3">
            <a:extLst>
              <a:ext uri="{FF2B5EF4-FFF2-40B4-BE49-F238E27FC236}">
                <a16:creationId xmlns:a16="http://schemas.microsoft.com/office/drawing/2014/main" id="{B816F543-30AC-40C9-BC7C-EE41148C8E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F956241-5E29-4F9D-AC39-2CCC0159BC07}" type="slidenum">
              <a:rPr lang="en-US" altLang="en-US"/>
              <a:pPr>
                <a:spcBef>
                  <a:spcPct val="0"/>
                </a:spcBef>
              </a:pPr>
              <a:t>58</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31E1A45B-AA4F-499E-AE73-96805064897D}"/>
              </a:ext>
            </a:extLst>
          </p:cNvPr>
          <p:cNvSpPr>
            <a:spLocks noGrp="1" noRot="1" noChangeAspect="1" noTextEdit="1"/>
          </p:cNvSpPr>
          <p:nvPr>
            <p:ph type="sldImg"/>
          </p:nvPr>
        </p:nvSpPr>
        <p:spPr>
          <a:ln/>
        </p:spPr>
      </p:sp>
      <p:sp>
        <p:nvSpPr>
          <p:cNvPr id="118787" name="Notes Placeholder 2">
            <a:extLst>
              <a:ext uri="{FF2B5EF4-FFF2-40B4-BE49-F238E27FC236}">
                <a16:creationId xmlns:a16="http://schemas.microsoft.com/office/drawing/2014/main" id="{B4B4BF83-8E64-4DB8-87FE-DFDD3E83CA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Answer: 1</a:t>
            </a:r>
          </a:p>
          <a:p>
            <a:pPr marL="173422" indent="-173422">
              <a:buFontTx/>
              <a:buChar char="•"/>
            </a:pPr>
            <a:r>
              <a:rPr lang="en-US" altLang="en-US">
                <a:latin typeface="Arial" panose="020B0604020202020204" pitchFamily="34" charset="0"/>
              </a:rPr>
              <a:t>Rationale: Two people are required to use a lift safely. It takes one to raise and move the lift and one to guide the patient into the chair, bed, stretcher, or hydrotherapy. </a:t>
            </a:r>
          </a:p>
        </p:txBody>
      </p:sp>
      <p:sp>
        <p:nvSpPr>
          <p:cNvPr id="118788" name="Slide Number Placeholder 3">
            <a:extLst>
              <a:ext uri="{FF2B5EF4-FFF2-40B4-BE49-F238E27FC236}">
                <a16:creationId xmlns:a16="http://schemas.microsoft.com/office/drawing/2014/main" id="{0D902347-DBD0-43F2-A051-0A726CCFC6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DA5B339-B15C-4F9B-8408-3B0BBFEA9552}" type="slidenum">
              <a:rPr lang="en-US" altLang="en-US"/>
              <a:pPr>
                <a:spcBef>
                  <a:spcPct val="0"/>
                </a:spcBef>
              </a:pPr>
              <a:t>59</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72484166-FA33-4C02-A566-E0819FE20F37}"/>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A696ABC9-6C82-487E-97CA-8141C93D8A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nursing interventions are implemented to prevent urinary complications?</a:t>
            </a:r>
          </a:p>
          <a:p>
            <a:pPr marL="635879" lvl="1" indent="-173422">
              <a:buFontTx/>
              <a:buChar char="•"/>
            </a:pPr>
            <a:r>
              <a:rPr lang="en-US" altLang="en-US" i="1">
                <a:latin typeface="Arial" panose="020B0604020202020204" pitchFamily="34" charset="0"/>
              </a:rPr>
              <a:t>Keep accurate record for intake and output.</a:t>
            </a:r>
          </a:p>
          <a:p>
            <a:pPr marL="635879" lvl="1" indent="-173422">
              <a:buFontTx/>
              <a:buChar char="•"/>
            </a:pPr>
            <a:r>
              <a:rPr lang="en-US" altLang="en-US" i="1">
                <a:latin typeface="Arial" panose="020B0604020202020204" pitchFamily="34" charset="0"/>
              </a:rPr>
              <a:t>Monitor for reports of pain with urination or changes in urination, such as frequency.</a:t>
            </a:r>
          </a:p>
          <a:p>
            <a:pPr marL="635879" lvl="1" indent="-173422">
              <a:buFontTx/>
              <a:buChar char="•"/>
            </a:pPr>
            <a:r>
              <a:rPr lang="en-US" altLang="en-US" i="1">
                <a:latin typeface="Arial" panose="020B0604020202020204" pitchFamily="34" charset="0"/>
              </a:rPr>
              <a:t>Encourage increase of fluid intake.</a:t>
            </a:r>
          </a:p>
          <a:p>
            <a:pPr marL="635879" lvl="1" indent="-173422">
              <a:buFontTx/>
              <a:buChar char="•"/>
            </a:pPr>
            <a:r>
              <a:rPr lang="en-US" altLang="en-US" i="1">
                <a:latin typeface="Arial" panose="020B0604020202020204" pitchFamily="34" charset="0"/>
              </a:rPr>
              <a:t>Encourage change of position (for kidneys).</a:t>
            </a:r>
          </a:p>
          <a:p>
            <a:pPr marL="635879" lvl="1" indent="-173422">
              <a:buFontTx/>
              <a:buChar char="•"/>
            </a:pPr>
            <a:r>
              <a:rPr lang="en-US" altLang="en-US" i="1">
                <a:latin typeface="Arial" panose="020B0604020202020204" pitchFamily="34" charset="0"/>
              </a:rPr>
              <a:t>Monitor vital signs every shift.</a:t>
            </a:r>
          </a:p>
          <a:p>
            <a:pPr marL="635879" lvl="1" indent="-173422">
              <a:buFontTx/>
              <a:buChar char="•"/>
            </a:pPr>
            <a:r>
              <a:rPr lang="en-US" altLang="en-US" i="1">
                <a:latin typeface="Arial" panose="020B0604020202020204" pitchFamily="34" charset="0"/>
              </a:rPr>
              <a:t>Report new abnormal findings to physician.</a:t>
            </a:r>
          </a:p>
        </p:txBody>
      </p:sp>
      <p:sp>
        <p:nvSpPr>
          <p:cNvPr id="20484" name="Slide Number Placeholder 3">
            <a:extLst>
              <a:ext uri="{FF2B5EF4-FFF2-40B4-BE49-F238E27FC236}">
                <a16:creationId xmlns:a16="http://schemas.microsoft.com/office/drawing/2014/main" id="{6FC8D345-3A9E-4CCF-B49B-3EA837B232C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5EB4BB8-F98E-4D7D-909D-CEB1155F7075}" type="slidenum">
              <a:rPr lang="en-US" altLang="en-US"/>
              <a:pPr>
                <a:spcBef>
                  <a:spcPct val="0"/>
                </a:spcBef>
              </a:pPr>
              <a:t>9</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74D7329E-5A53-4915-BB5E-B60D04364CDB}"/>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C8862B56-D0D4-475F-B56A-A31D2F6B32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nursing interventions are implemented to prevent skin complications?</a:t>
            </a:r>
          </a:p>
          <a:p>
            <a:pPr marL="635879" lvl="1" indent="-173422">
              <a:buFontTx/>
              <a:buChar char="•"/>
            </a:pPr>
            <a:r>
              <a:rPr lang="en-US" altLang="en-US" i="1">
                <a:latin typeface="Arial" panose="020B0604020202020204" pitchFamily="34" charset="0"/>
              </a:rPr>
              <a:t>Perform skin assessment at each shift, and keep linens dry, smooth, and clean.</a:t>
            </a:r>
          </a:p>
          <a:p>
            <a:pPr marL="635879" lvl="1" indent="-173422">
              <a:buFontTx/>
              <a:buChar char="•"/>
            </a:pPr>
            <a:r>
              <a:rPr lang="en-US" altLang="en-US" i="1">
                <a:latin typeface="Arial" panose="020B0604020202020204" pitchFamily="34" charset="0"/>
              </a:rPr>
              <a:t>Turn patient every 2 hours.</a:t>
            </a:r>
          </a:p>
          <a:p>
            <a:pPr marL="635879" lvl="1" indent="-173422">
              <a:buFontTx/>
              <a:buChar char="•"/>
            </a:pPr>
            <a:r>
              <a:rPr lang="en-US" altLang="en-US" i="1">
                <a:latin typeface="Arial" panose="020B0604020202020204" pitchFamily="34" charset="0"/>
              </a:rPr>
              <a:t>Use pressure devices/cushions if needed.</a:t>
            </a:r>
          </a:p>
          <a:p>
            <a:pPr marL="635879" lvl="1" indent="-173422">
              <a:buFontTx/>
              <a:buChar char="•"/>
            </a:pPr>
            <a:r>
              <a:rPr lang="en-US" altLang="en-US" i="1">
                <a:latin typeface="Arial" panose="020B0604020202020204" pitchFamily="34" charset="0"/>
              </a:rPr>
              <a:t>Encourage fluid intake for skin turgor hydration.</a:t>
            </a:r>
          </a:p>
          <a:p>
            <a:pPr marL="635879" lvl="1" indent="-173422">
              <a:buFontTx/>
              <a:buChar char="•"/>
            </a:pPr>
            <a:r>
              <a:rPr lang="en-US" altLang="en-US" i="1">
                <a:latin typeface="Arial" panose="020B0604020202020204" pitchFamily="34" charset="0"/>
              </a:rPr>
              <a:t>Use mild bathing products and skin lotion.</a:t>
            </a:r>
          </a:p>
          <a:p>
            <a:pPr marL="635879" lvl="1" indent="-173422">
              <a:buFontTx/>
              <a:buChar char="•"/>
            </a:pPr>
            <a:r>
              <a:rPr lang="en-US" altLang="en-US" i="1">
                <a:latin typeface="Arial" panose="020B0604020202020204" pitchFamily="34" charset="0"/>
              </a:rPr>
              <a:t>Encourage out of bed (OOB) as indicated.</a:t>
            </a:r>
          </a:p>
          <a:p>
            <a:pPr marL="635879" lvl="1" indent="-173422">
              <a:buFontTx/>
              <a:buChar char="•"/>
            </a:pPr>
            <a:r>
              <a:rPr lang="en-US" altLang="en-US" i="1">
                <a:latin typeface="Arial" panose="020B0604020202020204" pitchFamily="34" charset="0"/>
              </a:rPr>
              <a:t>Report new abnormal findings to physician.</a:t>
            </a:r>
          </a:p>
        </p:txBody>
      </p:sp>
      <p:sp>
        <p:nvSpPr>
          <p:cNvPr id="22532" name="Slide Number Placeholder 3">
            <a:extLst>
              <a:ext uri="{FF2B5EF4-FFF2-40B4-BE49-F238E27FC236}">
                <a16:creationId xmlns:a16="http://schemas.microsoft.com/office/drawing/2014/main" id="{BC327299-5453-41B2-A8D3-DCC91D607F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C4FCD79-0D9B-496A-B8AF-44C7F64BFF6E}" type="slidenum">
              <a:rPr lang="en-US" altLang="en-US"/>
              <a:pPr>
                <a:spcBef>
                  <a:spcPct val="0"/>
                </a:spcBef>
              </a:pPr>
              <a:t>10</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F7B3385C-A5D6-4DDA-B04E-CAE53F94B026}"/>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EA1A1C12-36F3-46A7-A89B-3E41C85355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nursing interventions can be implemented to prevent psychological complications?</a:t>
            </a:r>
          </a:p>
          <a:p>
            <a:pPr marL="635879" lvl="1" indent="-173422">
              <a:buFontTx/>
              <a:buChar char="•"/>
            </a:pPr>
            <a:r>
              <a:rPr lang="en-US" altLang="en-US" i="1">
                <a:latin typeface="Arial" panose="020B0604020202020204" pitchFamily="34" charset="0"/>
              </a:rPr>
              <a:t>Orientation assessment every shift.</a:t>
            </a:r>
          </a:p>
          <a:p>
            <a:pPr marL="635879" lvl="1" indent="-173422">
              <a:buFontTx/>
              <a:buChar char="•"/>
            </a:pPr>
            <a:r>
              <a:rPr lang="en-US" altLang="en-US" i="1">
                <a:latin typeface="Arial" panose="020B0604020202020204" pitchFamily="34" charset="0"/>
              </a:rPr>
              <a:t>Encourage visitation from family/friends.</a:t>
            </a:r>
          </a:p>
          <a:p>
            <a:pPr marL="635879" lvl="1" indent="-173422">
              <a:buFontTx/>
              <a:buChar char="•"/>
            </a:pPr>
            <a:r>
              <a:rPr lang="en-US" altLang="en-US" i="1">
                <a:latin typeface="Arial" panose="020B0604020202020204" pitchFamily="34" charset="0"/>
              </a:rPr>
              <a:t>Place patient in chair at nurses’ station if possible (for more interaction).</a:t>
            </a:r>
          </a:p>
          <a:p>
            <a:pPr marL="635879" lvl="1" indent="-173422">
              <a:buFontTx/>
              <a:buChar char="•"/>
            </a:pPr>
            <a:r>
              <a:rPr lang="en-US" altLang="en-US" i="1">
                <a:latin typeface="Arial" panose="020B0604020202020204" pitchFamily="34" charset="0"/>
              </a:rPr>
              <a:t>Provide patient with reading materials or other appropriate activities of interest.</a:t>
            </a:r>
          </a:p>
          <a:p>
            <a:pPr marL="635879" lvl="1" indent="-173422">
              <a:buFontTx/>
              <a:buChar char="•"/>
            </a:pPr>
            <a:r>
              <a:rPr lang="en-US" altLang="en-US" i="1">
                <a:latin typeface="Arial" panose="020B0604020202020204" pitchFamily="34" charset="0"/>
              </a:rPr>
              <a:t>Administer antidepressants as ordered.</a:t>
            </a:r>
          </a:p>
          <a:p>
            <a:pPr marL="635879" lvl="1" indent="-173422">
              <a:buFontTx/>
              <a:buChar char="•"/>
            </a:pPr>
            <a:r>
              <a:rPr lang="en-US" altLang="en-US" i="1">
                <a:latin typeface="Arial" panose="020B0604020202020204" pitchFamily="34" charset="0"/>
              </a:rPr>
              <a:t>Report new abnormal findings to physician.</a:t>
            </a:r>
          </a:p>
        </p:txBody>
      </p:sp>
      <p:sp>
        <p:nvSpPr>
          <p:cNvPr id="24580" name="Slide Number Placeholder 3">
            <a:extLst>
              <a:ext uri="{FF2B5EF4-FFF2-40B4-BE49-F238E27FC236}">
                <a16:creationId xmlns:a16="http://schemas.microsoft.com/office/drawing/2014/main" id="{ED977119-7404-4951-8F42-E14BD5BA98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6898B23-E92D-40FF-A531-A890E51BA47F}" type="slidenum">
              <a:rPr lang="en-US" altLang="en-US"/>
              <a:pPr>
                <a:spcBef>
                  <a:spcPct val="0"/>
                </a:spcBef>
              </a:pPr>
              <a:t>11</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A81CDC02-1C4B-4704-9F02-1B3A406695B4}"/>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AB74F17E-3E8C-4971-9657-8B38D6CD8A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422" indent="-173422">
              <a:buFontTx/>
              <a:buChar char="•"/>
            </a:pPr>
            <a:r>
              <a:rPr lang="en-US" altLang="en-US">
                <a:latin typeface="Arial" panose="020B0604020202020204" pitchFamily="34" charset="0"/>
              </a:rPr>
              <a:t>What other types of patients would benefit from these actions? </a:t>
            </a:r>
            <a:r>
              <a:rPr lang="en-US" altLang="en-US" i="1">
                <a:latin typeface="Arial" panose="020B0604020202020204" pitchFamily="34" charset="0"/>
              </a:rPr>
              <a:t>All postoperative, elderly, confused, and homeless patients</a:t>
            </a:r>
          </a:p>
        </p:txBody>
      </p:sp>
      <p:sp>
        <p:nvSpPr>
          <p:cNvPr id="26628" name="Slide Number Placeholder 3">
            <a:extLst>
              <a:ext uri="{FF2B5EF4-FFF2-40B4-BE49-F238E27FC236}">
                <a16:creationId xmlns:a16="http://schemas.microsoft.com/office/drawing/2014/main" id="{004ADF4A-52AB-4C4B-B292-6FF0024AD54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1494" indent="-289036">
              <a:spcBef>
                <a:spcPct val="30000"/>
              </a:spcBef>
              <a:defRPr sz="1200">
                <a:solidFill>
                  <a:schemeClr val="tx1"/>
                </a:solidFill>
                <a:latin typeface="Arial" panose="020B0604020202020204" pitchFamily="34" charset="0"/>
              </a:defRPr>
            </a:lvl2pPr>
            <a:lvl3pPr marL="1156145" indent="-231229">
              <a:spcBef>
                <a:spcPct val="30000"/>
              </a:spcBef>
              <a:defRPr sz="1200">
                <a:solidFill>
                  <a:schemeClr val="tx1"/>
                </a:solidFill>
                <a:latin typeface="Arial" panose="020B0604020202020204" pitchFamily="34" charset="0"/>
              </a:defRPr>
            </a:lvl3pPr>
            <a:lvl4pPr marL="1618602" indent="-231229">
              <a:spcBef>
                <a:spcPct val="30000"/>
              </a:spcBef>
              <a:defRPr sz="1200">
                <a:solidFill>
                  <a:schemeClr val="tx1"/>
                </a:solidFill>
                <a:latin typeface="Arial" panose="020B0604020202020204" pitchFamily="34" charset="0"/>
              </a:defRPr>
            </a:lvl4pPr>
            <a:lvl5pPr marL="2081060" indent="-231229">
              <a:spcBef>
                <a:spcPct val="30000"/>
              </a:spcBef>
              <a:defRPr sz="1200">
                <a:solidFill>
                  <a:schemeClr val="tx1"/>
                </a:solidFill>
                <a:latin typeface="Arial" panose="020B0604020202020204" pitchFamily="34" charset="0"/>
              </a:defRPr>
            </a:lvl5pPr>
            <a:lvl6pPr marL="2543518" indent="-231229" eaLnBrk="0" fontAlgn="base" hangingPunct="0">
              <a:spcBef>
                <a:spcPct val="30000"/>
              </a:spcBef>
              <a:spcAft>
                <a:spcPct val="0"/>
              </a:spcAft>
              <a:defRPr sz="1200">
                <a:solidFill>
                  <a:schemeClr val="tx1"/>
                </a:solidFill>
                <a:latin typeface="Arial" panose="020B0604020202020204" pitchFamily="34" charset="0"/>
              </a:defRPr>
            </a:lvl6pPr>
            <a:lvl7pPr marL="3005976" indent="-231229" eaLnBrk="0" fontAlgn="base" hangingPunct="0">
              <a:spcBef>
                <a:spcPct val="30000"/>
              </a:spcBef>
              <a:spcAft>
                <a:spcPct val="0"/>
              </a:spcAft>
              <a:defRPr sz="1200">
                <a:solidFill>
                  <a:schemeClr val="tx1"/>
                </a:solidFill>
                <a:latin typeface="Arial" panose="020B0604020202020204" pitchFamily="34" charset="0"/>
              </a:defRPr>
            </a:lvl7pPr>
            <a:lvl8pPr marL="3468434" indent="-231229" eaLnBrk="0" fontAlgn="base" hangingPunct="0">
              <a:spcBef>
                <a:spcPct val="30000"/>
              </a:spcBef>
              <a:spcAft>
                <a:spcPct val="0"/>
              </a:spcAft>
              <a:defRPr sz="1200">
                <a:solidFill>
                  <a:schemeClr val="tx1"/>
                </a:solidFill>
                <a:latin typeface="Arial" panose="020B0604020202020204" pitchFamily="34" charset="0"/>
              </a:defRPr>
            </a:lvl8pPr>
            <a:lvl9pPr marL="3930891" indent="-231229"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ACB4000-9C74-401A-A9B0-9BD63268065D}" type="slidenum">
              <a:rPr lang="en-US" altLang="en-US"/>
              <a:pPr>
                <a:spcBef>
                  <a:spcPct val="0"/>
                </a:spcBef>
              </a:pPr>
              <a:t>12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5351" name="Rectangle 7"/>
          <p:cNvSpPr>
            <a:spLocks noGrp="1" noChangeArrowheads="1"/>
          </p:cNvSpPr>
          <p:nvPr>
            <p:ph type="ctrTitle" sz="quarter"/>
          </p:nvPr>
        </p:nvSpPr>
        <p:spPr>
          <a:xfrm>
            <a:off x="685800" y="1143000"/>
            <a:ext cx="7772400" cy="1143000"/>
          </a:xfrm>
        </p:spPr>
        <p:txBody>
          <a:bodyPr/>
          <a:lstStyle>
            <a:lvl1pPr>
              <a:defRPr/>
            </a:lvl1pPr>
          </a:lstStyle>
          <a:p>
            <a:r>
              <a:rPr lang="en-GB"/>
              <a:t>Click to edit Master title style</a:t>
            </a:r>
          </a:p>
        </p:txBody>
      </p:sp>
      <p:sp>
        <p:nvSpPr>
          <p:cNvPr id="185352" name="Rectangle 8"/>
          <p:cNvSpPr>
            <a:spLocks noGrp="1" noChangeArrowheads="1"/>
          </p:cNvSpPr>
          <p:nvPr>
            <p:ph type="subTitle" sz="quarter" idx="1"/>
          </p:nvPr>
        </p:nvSpPr>
        <p:spPr>
          <a:xfrm>
            <a:off x="1371600" y="2819400"/>
            <a:ext cx="6400800" cy="1752600"/>
          </a:xfrm>
          <a:ln w="9525">
            <a:headEnd/>
            <a:tailEnd/>
          </a:ln>
        </p:spPr>
        <p:txBody>
          <a:bodyPr lIns="92075" tIns="46038" rIns="92075" bIns="46038"/>
          <a:lstStyle>
            <a:lvl1pPr marL="0" indent="0" algn="ctr">
              <a:buFont typeface="Wingdings 2" pitchFamily="18" charset="2"/>
              <a:buNone/>
              <a:defRPr/>
            </a:lvl1pPr>
          </a:lstStyle>
          <a:p>
            <a:r>
              <a:rPr lang="en-GB"/>
              <a:t>Click to edit Master subtitle style</a:t>
            </a:r>
          </a:p>
        </p:txBody>
      </p:sp>
      <p:sp>
        <p:nvSpPr>
          <p:cNvPr id="4" name="Rectangle 18">
            <a:extLst>
              <a:ext uri="{FF2B5EF4-FFF2-40B4-BE49-F238E27FC236}">
                <a16:creationId xmlns:a16="http://schemas.microsoft.com/office/drawing/2014/main" id="{2075FAE7-F894-44C0-9C02-7B94D0146E48}"/>
              </a:ext>
            </a:extLst>
          </p:cNvPr>
          <p:cNvSpPr>
            <a:spLocks noGrp="1" noChangeArrowheads="1"/>
          </p:cNvSpPr>
          <p:nvPr>
            <p:ph type="ftr" sz="quarter" idx="10"/>
          </p:nvPr>
        </p:nvSpPr>
        <p:spPr>
          <a:xfrm>
            <a:off x="2667000" y="6477000"/>
            <a:ext cx="3810000" cy="381000"/>
          </a:xfrm>
          <a:prstGeom prst="rect">
            <a:avLst/>
          </a:prstGeom>
        </p:spPr>
        <p:txBody>
          <a:bodyPr/>
          <a:lstStyle>
            <a:lvl1pPr>
              <a:defRPr/>
            </a:lvl1pPr>
          </a:lstStyle>
          <a:p>
            <a:pPr>
              <a:defRPr/>
            </a:pPr>
            <a:r>
              <a:rPr lang="en-US"/>
              <a:t>Copyright © 2018, 2014, 2009 by Saunders, an imprint of Elsevier Inc. All rights reserved.</a:t>
            </a:r>
          </a:p>
        </p:txBody>
      </p:sp>
    </p:spTree>
    <p:extLst>
      <p:ext uri="{BB962C8B-B14F-4D97-AF65-F5344CB8AC3E}">
        <p14:creationId xmlns:p14="http://schemas.microsoft.com/office/powerpoint/2010/main" val="4239802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8FDB7AAA-AEF4-449A-B122-542C9AD06CB0}"/>
              </a:ext>
            </a:extLst>
          </p:cNvPr>
          <p:cNvSpPr>
            <a:spLocks noGrp="1" noChangeArrowheads="1"/>
          </p:cNvSpPr>
          <p:nvPr>
            <p:ph type="ftr" sz="quarter" idx="10"/>
          </p:nvPr>
        </p:nvSpPr>
        <p:spPr>
          <a:xfrm>
            <a:off x="2667000" y="6477000"/>
            <a:ext cx="3810000" cy="381000"/>
          </a:xfrm>
          <a:prstGeom prst="rect">
            <a:avLst/>
          </a:prstGeom>
          <a:ln/>
        </p:spPr>
        <p:txBody>
          <a:bodyPr/>
          <a:lstStyle>
            <a:lvl1pPr>
              <a:defRPr/>
            </a:lvl1pPr>
          </a:lstStyle>
          <a:p>
            <a:pPr>
              <a:defRPr/>
            </a:pPr>
            <a:r>
              <a:rPr lang="en-US"/>
              <a:t>Copyright © 2018, 2014, 2009 by Saunders, an imprint of Elsevier Inc. All rights reserved.</a:t>
            </a:r>
          </a:p>
        </p:txBody>
      </p:sp>
      <p:sp>
        <p:nvSpPr>
          <p:cNvPr id="5" name="Rectangle 20">
            <a:extLst>
              <a:ext uri="{FF2B5EF4-FFF2-40B4-BE49-F238E27FC236}">
                <a16:creationId xmlns:a16="http://schemas.microsoft.com/office/drawing/2014/main" id="{CDF7FB0E-AFF9-464A-AE49-93549D1CAFD4}"/>
              </a:ext>
            </a:extLst>
          </p:cNvPr>
          <p:cNvSpPr>
            <a:spLocks noGrp="1" noChangeArrowheads="1"/>
          </p:cNvSpPr>
          <p:nvPr>
            <p:ph type="sldNum" sz="quarter" idx="11"/>
          </p:nvPr>
        </p:nvSpPr>
        <p:spPr>
          <a:ln/>
        </p:spPr>
        <p:txBody>
          <a:bodyPr/>
          <a:lstStyle>
            <a:lvl1pPr>
              <a:defRPr/>
            </a:lvl1pPr>
          </a:lstStyle>
          <a:p>
            <a:r>
              <a:rPr lang="en-GB" altLang="en-US"/>
              <a:t>Slide </a:t>
            </a:r>
            <a:fld id="{AFB12D80-A5F0-4FCC-9FBC-A80332E90905}" type="slidenum">
              <a:rPr lang="en-GB" altLang="en-US"/>
              <a:pPr/>
              <a:t>‹#›</a:t>
            </a:fld>
            <a:endParaRPr lang="en-GB" altLang="en-US"/>
          </a:p>
        </p:txBody>
      </p:sp>
    </p:spTree>
    <p:extLst>
      <p:ext uri="{BB962C8B-B14F-4D97-AF65-F5344CB8AC3E}">
        <p14:creationId xmlns:p14="http://schemas.microsoft.com/office/powerpoint/2010/main" val="3902471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D5376C9A-7AC8-4ADD-BD2B-AB4D91ADCA5B}"/>
              </a:ext>
            </a:extLst>
          </p:cNvPr>
          <p:cNvSpPr>
            <a:spLocks noGrp="1" noChangeArrowheads="1"/>
          </p:cNvSpPr>
          <p:nvPr>
            <p:ph type="ftr" sz="quarter" idx="10"/>
          </p:nvPr>
        </p:nvSpPr>
        <p:spPr>
          <a:xfrm>
            <a:off x="2667000" y="6477000"/>
            <a:ext cx="3810000" cy="381000"/>
          </a:xfrm>
          <a:prstGeom prst="rect">
            <a:avLst/>
          </a:prstGeom>
          <a:ln/>
        </p:spPr>
        <p:txBody>
          <a:bodyPr/>
          <a:lstStyle>
            <a:lvl1pPr>
              <a:defRPr/>
            </a:lvl1pPr>
          </a:lstStyle>
          <a:p>
            <a:pPr>
              <a:defRPr/>
            </a:pPr>
            <a:r>
              <a:rPr lang="en-US"/>
              <a:t>Copyright © 2018, 2014, 2009 by Saunders, an imprint of Elsevier Inc. All rights reserved.</a:t>
            </a:r>
          </a:p>
        </p:txBody>
      </p:sp>
      <p:sp>
        <p:nvSpPr>
          <p:cNvPr id="5" name="Rectangle 20">
            <a:extLst>
              <a:ext uri="{FF2B5EF4-FFF2-40B4-BE49-F238E27FC236}">
                <a16:creationId xmlns:a16="http://schemas.microsoft.com/office/drawing/2014/main" id="{C8CFF86D-126D-4C57-807E-B76E25983A4D}"/>
              </a:ext>
            </a:extLst>
          </p:cNvPr>
          <p:cNvSpPr>
            <a:spLocks noGrp="1" noChangeArrowheads="1"/>
          </p:cNvSpPr>
          <p:nvPr>
            <p:ph type="sldNum" sz="quarter" idx="11"/>
          </p:nvPr>
        </p:nvSpPr>
        <p:spPr>
          <a:ln/>
        </p:spPr>
        <p:txBody>
          <a:bodyPr/>
          <a:lstStyle>
            <a:lvl1pPr>
              <a:defRPr/>
            </a:lvl1pPr>
          </a:lstStyle>
          <a:p>
            <a:r>
              <a:rPr lang="en-GB" altLang="en-US"/>
              <a:t>Slide </a:t>
            </a:r>
            <a:fld id="{DD6FF60C-19B9-4F32-8307-CB87859A5FAD}" type="slidenum">
              <a:rPr lang="en-GB" altLang="en-US"/>
              <a:pPr/>
              <a:t>‹#›</a:t>
            </a:fld>
            <a:endParaRPr lang="en-GB" altLang="en-US"/>
          </a:p>
        </p:txBody>
      </p:sp>
    </p:spTree>
    <p:extLst>
      <p:ext uri="{BB962C8B-B14F-4D97-AF65-F5344CB8AC3E}">
        <p14:creationId xmlns:p14="http://schemas.microsoft.com/office/powerpoint/2010/main" val="864592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219200"/>
          </a:xfrm>
        </p:spPr>
        <p:txBody>
          <a:bodyPr/>
          <a:lstStyle/>
          <a:p>
            <a:r>
              <a:rPr lang="en-US"/>
              <a:t>Click to edit Master title style</a:t>
            </a:r>
          </a:p>
        </p:txBody>
      </p:sp>
      <p:sp>
        <p:nvSpPr>
          <p:cNvPr id="3" name="Text Placeholder 2"/>
          <p:cNvSpPr>
            <a:spLocks noGrp="1"/>
          </p:cNvSpPr>
          <p:nvPr>
            <p:ph type="body" sz="half" idx="1"/>
          </p:nvPr>
        </p:nvSpPr>
        <p:spPr>
          <a:xfrm>
            <a:off x="685800" y="1641475"/>
            <a:ext cx="3810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41475"/>
            <a:ext cx="3810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a:extLst>
              <a:ext uri="{FF2B5EF4-FFF2-40B4-BE49-F238E27FC236}">
                <a16:creationId xmlns:a16="http://schemas.microsoft.com/office/drawing/2014/main" id="{515AF876-CF02-41B3-B973-75EF96532886}"/>
              </a:ext>
            </a:extLst>
          </p:cNvPr>
          <p:cNvSpPr>
            <a:spLocks noGrp="1" noChangeArrowheads="1"/>
          </p:cNvSpPr>
          <p:nvPr>
            <p:ph type="ftr" sz="quarter" idx="10"/>
          </p:nvPr>
        </p:nvSpPr>
        <p:spPr>
          <a:xfrm>
            <a:off x="2667000" y="6477000"/>
            <a:ext cx="3810000" cy="381000"/>
          </a:xfrm>
          <a:prstGeom prst="rect">
            <a:avLst/>
          </a:prstGeom>
          <a:ln/>
        </p:spPr>
        <p:txBody>
          <a:bodyPr/>
          <a:lstStyle>
            <a:lvl1pPr>
              <a:defRPr/>
            </a:lvl1pPr>
          </a:lstStyle>
          <a:p>
            <a:pPr>
              <a:defRPr/>
            </a:pPr>
            <a:r>
              <a:rPr lang="en-US"/>
              <a:t>Copyright © 2018, 2014, 2009 by Saunders, an imprint of Elsevier Inc. All rights reserved.</a:t>
            </a:r>
          </a:p>
        </p:txBody>
      </p:sp>
      <p:sp>
        <p:nvSpPr>
          <p:cNvPr id="6" name="Rectangle 20">
            <a:extLst>
              <a:ext uri="{FF2B5EF4-FFF2-40B4-BE49-F238E27FC236}">
                <a16:creationId xmlns:a16="http://schemas.microsoft.com/office/drawing/2014/main" id="{4635A590-C302-4F70-8693-0DEAEADD315C}"/>
              </a:ext>
            </a:extLst>
          </p:cNvPr>
          <p:cNvSpPr>
            <a:spLocks noGrp="1" noChangeArrowheads="1"/>
          </p:cNvSpPr>
          <p:nvPr>
            <p:ph type="sldNum" sz="quarter" idx="11"/>
          </p:nvPr>
        </p:nvSpPr>
        <p:spPr>
          <a:ln/>
        </p:spPr>
        <p:txBody>
          <a:bodyPr/>
          <a:lstStyle>
            <a:lvl1pPr>
              <a:defRPr/>
            </a:lvl1pPr>
          </a:lstStyle>
          <a:p>
            <a:r>
              <a:rPr lang="en-GB" altLang="en-US"/>
              <a:t>Slide </a:t>
            </a:r>
            <a:fld id="{A0558FB6-6285-4616-BA78-27D5748D0860}" type="slidenum">
              <a:rPr lang="en-GB" altLang="en-US"/>
              <a:pPr/>
              <a:t>‹#›</a:t>
            </a:fld>
            <a:endParaRPr lang="en-GB" altLang="en-US"/>
          </a:p>
        </p:txBody>
      </p:sp>
    </p:spTree>
    <p:extLst>
      <p:ext uri="{BB962C8B-B14F-4D97-AF65-F5344CB8AC3E}">
        <p14:creationId xmlns:p14="http://schemas.microsoft.com/office/powerpoint/2010/main" val="458027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2E79EEC9-0650-4E50-BE7C-47B66DC785B9}"/>
              </a:ext>
            </a:extLst>
          </p:cNvPr>
          <p:cNvSpPr>
            <a:spLocks noGrp="1" noChangeArrowheads="1"/>
          </p:cNvSpPr>
          <p:nvPr>
            <p:ph type="ftr" sz="quarter" idx="10"/>
          </p:nvPr>
        </p:nvSpPr>
        <p:spPr>
          <a:xfrm>
            <a:off x="2667000" y="6477000"/>
            <a:ext cx="3810000" cy="381000"/>
          </a:xfrm>
          <a:prstGeom prst="rect">
            <a:avLst/>
          </a:prstGeom>
          <a:ln/>
        </p:spPr>
        <p:txBody>
          <a:bodyPr/>
          <a:lstStyle>
            <a:lvl1pPr>
              <a:defRPr/>
            </a:lvl1pPr>
          </a:lstStyle>
          <a:p>
            <a:pPr>
              <a:defRPr/>
            </a:pPr>
            <a:r>
              <a:rPr lang="en-US"/>
              <a:t>Copyright © 2018, 2014, 2009 by Saunders, an imprint of Elsevier Inc. All rights reserved.</a:t>
            </a:r>
          </a:p>
        </p:txBody>
      </p:sp>
      <p:sp>
        <p:nvSpPr>
          <p:cNvPr id="5" name="Rectangle 20">
            <a:extLst>
              <a:ext uri="{FF2B5EF4-FFF2-40B4-BE49-F238E27FC236}">
                <a16:creationId xmlns:a16="http://schemas.microsoft.com/office/drawing/2014/main" id="{85A73794-3412-4A1C-B024-A6F0454C2257}"/>
              </a:ext>
            </a:extLst>
          </p:cNvPr>
          <p:cNvSpPr>
            <a:spLocks noGrp="1" noChangeArrowheads="1"/>
          </p:cNvSpPr>
          <p:nvPr>
            <p:ph type="sldNum" sz="quarter" idx="11"/>
          </p:nvPr>
        </p:nvSpPr>
        <p:spPr>
          <a:ln/>
        </p:spPr>
        <p:txBody>
          <a:bodyPr/>
          <a:lstStyle>
            <a:lvl1pPr>
              <a:defRPr/>
            </a:lvl1pPr>
          </a:lstStyle>
          <a:p>
            <a:r>
              <a:rPr lang="en-GB" altLang="en-US"/>
              <a:t>Slide </a:t>
            </a:r>
            <a:fld id="{9FB9CB14-34EC-4C3B-BC27-F57C930A7B54}" type="slidenum">
              <a:rPr lang="en-GB" altLang="en-US"/>
              <a:pPr/>
              <a:t>‹#›</a:t>
            </a:fld>
            <a:endParaRPr lang="en-GB" altLang="en-US"/>
          </a:p>
        </p:txBody>
      </p:sp>
    </p:spTree>
    <p:extLst>
      <p:ext uri="{BB962C8B-B14F-4D97-AF65-F5344CB8AC3E}">
        <p14:creationId xmlns:p14="http://schemas.microsoft.com/office/powerpoint/2010/main" val="3977707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a:extLst>
              <a:ext uri="{FF2B5EF4-FFF2-40B4-BE49-F238E27FC236}">
                <a16:creationId xmlns:a16="http://schemas.microsoft.com/office/drawing/2014/main" id="{508B8C24-C05C-4331-A52B-56D2926D43F1}"/>
              </a:ext>
            </a:extLst>
          </p:cNvPr>
          <p:cNvSpPr>
            <a:spLocks noGrp="1" noChangeArrowheads="1"/>
          </p:cNvSpPr>
          <p:nvPr>
            <p:ph type="ftr" sz="quarter" idx="10"/>
          </p:nvPr>
        </p:nvSpPr>
        <p:spPr>
          <a:xfrm>
            <a:off x="2667000" y="6477000"/>
            <a:ext cx="3810000" cy="381000"/>
          </a:xfrm>
          <a:prstGeom prst="rect">
            <a:avLst/>
          </a:prstGeom>
          <a:ln/>
        </p:spPr>
        <p:txBody>
          <a:bodyPr/>
          <a:lstStyle>
            <a:lvl1pPr>
              <a:defRPr/>
            </a:lvl1pPr>
          </a:lstStyle>
          <a:p>
            <a:pPr>
              <a:defRPr/>
            </a:pPr>
            <a:r>
              <a:rPr lang="en-US"/>
              <a:t>Copyright © 2018, 2014, 2009 by Saunders, an imprint of Elsevier Inc. All rights reserved.</a:t>
            </a:r>
          </a:p>
        </p:txBody>
      </p:sp>
      <p:sp>
        <p:nvSpPr>
          <p:cNvPr id="5" name="Rectangle 20">
            <a:extLst>
              <a:ext uri="{FF2B5EF4-FFF2-40B4-BE49-F238E27FC236}">
                <a16:creationId xmlns:a16="http://schemas.microsoft.com/office/drawing/2014/main" id="{FED43C82-6D72-4A16-B8E8-F3C2A471E36D}"/>
              </a:ext>
            </a:extLst>
          </p:cNvPr>
          <p:cNvSpPr>
            <a:spLocks noGrp="1" noChangeArrowheads="1"/>
          </p:cNvSpPr>
          <p:nvPr>
            <p:ph type="sldNum" sz="quarter" idx="11"/>
          </p:nvPr>
        </p:nvSpPr>
        <p:spPr>
          <a:ln/>
        </p:spPr>
        <p:txBody>
          <a:bodyPr/>
          <a:lstStyle>
            <a:lvl1pPr>
              <a:defRPr/>
            </a:lvl1pPr>
          </a:lstStyle>
          <a:p>
            <a:r>
              <a:rPr lang="en-GB" altLang="en-US"/>
              <a:t>Slide </a:t>
            </a:r>
            <a:fld id="{4875DE85-E962-4FA0-A129-38FE52A2A38B}" type="slidenum">
              <a:rPr lang="en-GB" altLang="en-US"/>
              <a:pPr/>
              <a:t>‹#›</a:t>
            </a:fld>
            <a:endParaRPr lang="en-GB" altLang="en-US"/>
          </a:p>
        </p:txBody>
      </p:sp>
    </p:spTree>
    <p:extLst>
      <p:ext uri="{BB962C8B-B14F-4D97-AF65-F5344CB8AC3E}">
        <p14:creationId xmlns:p14="http://schemas.microsoft.com/office/powerpoint/2010/main" val="4142106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41475"/>
            <a:ext cx="38100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41475"/>
            <a:ext cx="38100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a:extLst>
              <a:ext uri="{FF2B5EF4-FFF2-40B4-BE49-F238E27FC236}">
                <a16:creationId xmlns:a16="http://schemas.microsoft.com/office/drawing/2014/main" id="{821B9813-4CD9-4E00-B952-A7FBB6D806B4}"/>
              </a:ext>
            </a:extLst>
          </p:cNvPr>
          <p:cNvSpPr>
            <a:spLocks noGrp="1" noChangeArrowheads="1"/>
          </p:cNvSpPr>
          <p:nvPr>
            <p:ph type="ftr" sz="quarter" idx="10"/>
          </p:nvPr>
        </p:nvSpPr>
        <p:spPr>
          <a:xfrm>
            <a:off x="2667000" y="6477000"/>
            <a:ext cx="3810000" cy="381000"/>
          </a:xfrm>
          <a:prstGeom prst="rect">
            <a:avLst/>
          </a:prstGeom>
          <a:ln/>
        </p:spPr>
        <p:txBody>
          <a:bodyPr/>
          <a:lstStyle>
            <a:lvl1pPr>
              <a:defRPr/>
            </a:lvl1pPr>
          </a:lstStyle>
          <a:p>
            <a:pPr>
              <a:defRPr/>
            </a:pPr>
            <a:r>
              <a:rPr lang="en-US"/>
              <a:t>Copyright © 2018, 2014, 2009 by Saunders, an imprint of Elsevier Inc. All rights reserved.</a:t>
            </a:r>
          </a:p>
        </p:txBody>
      </p:sp>
      <p:sp>
        <p:nvSpPr>
          <p:cNvPr id="6" name="Rectangle 20">
            <a:extLst>
              <a:ext uri="{FF2B5EF4-FFF2-40B4-BE49-F238E27FC236}">
                <a16:creationId xmlns:a16="http://schemas.microsoft.com/office/drawing/2014/main" id="{29732F5C-20C9-41F1-9DAC-27A0B9237471}"/>
              </a:ext>
            </a:extLst>
          </p:cNvPr>
          <p:cNvSpPr>
            <a:spLocks noGrp="1" noChangeArrowheads="1"/>
          </p:cNvSpPr>
          <p:nvPr>
            <p:ph type="sldNum" sz="quarter" idx="11"/>
          </p:nvPr>
        </p:nvSpPr>
        <p:spPr>
          <a:ln/>
        </p:spPr>
        <p:txBody>
          <a:bodyPr/>
          <a:lstStyle>
            <a:lvl1pPr>
              <a:defRPr/>
            </a:lvl1pPr>
          </a:lstStyle>
          <a:p>
            <a:r>
              <a:rPr lang="en-GB" altLang="en-US"/>
              <a:t>Slide </a:t>
            </a:r>
            <a:fld id="{096B3ADF-D3E6-4653-A1C1-52EC2E36252A}" type="slidenum">
              <a:rPr lang="en-GB" altLang="en-US"/>
              <a:pPr/>
              <a:t>‹#›</a:t>
            </a:fld>
            <a:endParaRPr lang="en-GB" altLang="en-US"/>
          </a:p>
        </p:txBody>
      </p:sp>
    </p:spTree>
    <p:extLst>
      <p:ext uri="{BB962C8B-B14F-4D97-AF65-F5344CB8AC3E}">
        <p14:creationId xmlns:p14="http://schemas.microsoft.com/office/powerpoint/2010/main" val="405499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a:extLst>
              <a:ext uri="{FF2B5EF4-FFF2-40B4-BE49-F238E27FC236}">
                <a16:creationId xmlns:a16="http://schemas.microsoft.com/office/drawing/2014/main" id="{5D84E454-5B23-4367-AB4F-FEA8B2E02B6E}"/>
              </a:ext>
            </a:extLst>
          </p:cNvPr>
          <p:cNvSpPr>
            <a:spLocks noGrp="1" noChangeArrowheads="1"/>
          </p:cNvSpPr>
          <p:nvPr>
            <p:ph type="ftr" sz="quarter" idx="10"/>
          </p:nvPr>
        </p:nvSpPr>
        <p:spPr>
          <a:xfrm>
            <a:off x="2667000" y="6477000"/>
            <a:ext cx="3810000" cy="381000"/>
          </a:xfrm>
          <a:prstGeom prst="rect">
            <a:avLst/>
          </a:prstGeom>
          <a:ln/>
        </p:spPr>
        <p:txBody>
          <a:bodyPr/>
          <a:lstStyle>
            <a:lvl1pPr>
              <a:defRPr/>
            </a:lvl1pPr>
          </a:lstStyle>
          <a:p>
            <a:pPr>
              <a:defRPr/>
            </a:pPr>
            <a:r>
              <a:rPr lang="en-US"/>
              <a:t>Copyright © 2018, 2014, 2009 by Saunders, an imprint of Elsevier Inc. All rights reserved.</a:t>
            </a:r>
          </a:p>
        </p:txBody>
      </p:sp>
      <p:sp>
        <p:nvSpPr>
          <p:cNvPr id="8" name="Rectangle 20">
            <a:extLst>
              <a:ext uri="{FF2B5EF4-FFF2-40B4-BE49-F238E27FC236}">
                <a16:creationId xmlns:a16="http://schemas.microsoft.com/office/drawing/2014/main" id="{010AF2F5-1912-4578-90DA-F75D48B0B370}"/>
              </a:ext>
            </a:extLst>
          </p:cNvPr>
          <p:cNvSpPr>
            <a:spLocks noGrp="1" noChangeArrowheads="1"/>
          </p:cNvSpPr>
          <p:nvPr>
            <p:ph type="sldNum" sz="quarter" idx="11"/>
          </p:nvPr>
        </p:nvSpPr>
        <p:spPr>
          <a:ln/>
        </p:spPr>
        <p:txBody>
          <a:bodyPr/>
          <a:lstStyle>
            <a:lvl1pPr>
              <a:defRPr/>
            </a:lvl1pPr>
          </a:lstStyle>
          <a:p>
            <a:r>
              <a:rPr lang="en-GB" altLang="en-US"/>
              <a:t>Slide </a:t>
            </a:r>
            <a:fld id="{B924C464-9623-47B5-974A-F8D9CCC7EC58}" type="slidenum">
              <a:rPr lang="en-GB" altLang="en-US"/>
              <a:pPr/>
              <a:t>‹#›</a:t>
            </a:fld>
            <a:endParaRPr lang="en-GB" altLang="en-US"/>
          </a:p>
        </p:txBody>
      </p:sp>
    </p:spTree>
    <p:extLst>
      <p:ext uri="{BB962C8B-B14F-4D97-AF65-F5344CB8AC3E}">
        <p14:creationId xmlns:p14="http://schemas.microsoft.com/office/powerpoint/2010/main" val="200173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a:extLst>
              <a:ext uri="{FF2B5EF4-FFF2-40B4-BE49-F238E27FC236}">
                <a16:creationId xmlns:a16="http://schemas.microsoft.com/office/drawing/2014/main" id="{E5EA27A2-3940-4794-871B-794A3D02D16B}"/>
              </a:ext>
            </a:extLst>
          </p:cNvPr>
          <p:cNvSpPr>
            <a:spLocks noGrp="1" noChangeArrowheads="1"/>
          </p:cNvSpPr>
          <p:nvPr>
            <p:ph type="ftr" sz="quarter" idx="10"/>
          </p:nvPr>
        </p:nvSpPr>
        <p:spPr>
          <a:xfrm>
            <a:off x="2667000" y="6477000"/>
            <a:ext cx="3810000" cy="381000"/>
          </a:xfrm>
          <a:prstGeom prst="rect">
            <a:avLst/>
          </a:prstGeom>
          <a:ln/>
        </p:spPr>
        <p:txBody>
          <a:bodyPr/>
          <a:lstStyle>
            <a:lvl1pPr>
              <a:defRPr/>
            </a:lvl1pPr>
          </a:lstStyle>
          <a:p>
            <a:pPr>
              <a:defRPr/>
            </a:pPr>
            <a:r>
              <a:rPr lang="en-US"/>
              <a:t>Copyright © 2018, 2014, 2009 by Saunders, an imprint of Elsevier Inc. All rights reserved.</a:t>
            </a:r>
          </a:p>
        </p:txBody>
      </p:sp>
      <p:sp>
        <p:nvSpPr>
          <p:cNvPr id="4" name="Rectangle 20">
            <a:extLst>
              <a:ext uri="{FF2B5EF4-FFF2-40B4-BE49-F238E27FC236}">
                <a16:creationId xmlns:a16="http://schemas.microsoft.com/office/drawing/2014/main" id="{FCC1382E-B7C7-44D5-B540-4F3EA07C671D}"/>
              </a:ext>
            </a:extLst>
          </p:cNvPr>
          <p:cNvSpPr>
            <a:spLocks noGrp="1" noChangeArrowheads="1"/>
          </p:cNvSpPr>
          <p:nvPr>
            <p:ph type="sldNum" sz="quarter" idx="11"/>
          </p:nvPr>
        </p:nvSpPr>
        <p:spPr>
          <a:ln/>
        </p:spPr>
        <p:txBody>
          <a:bodyPr/>
          <a:lstStyle>
            <a:lvl1pPr>
              <a:defRPr/>
            </a:lvl1pPr>
          </a:lstStyle>
          <a:p>
            <a:r>
              <a:rPr lang="en-GB" altLang="en-US"/>
              <a:t>Slide </a:t>
            </a:r>
            <a:fld id="{6DAD9E6D-9688-4209-A608-E1651A1AE30D}" type="slidenum">
              <a:rPr lang="en-GB" altLang="en-US"/>
              <a:pPr/>
              <a:t>‹#›</a:t>
            </a:fld>
            <a:endParaRPr lang="en-GB" altLang="en-US"/>
          </a:p>
        </p:txBody>
      </p:sp>
    </p:spTree>
    <p:extLst>
      <p:ext uri="{BB962C8B-B14F-4D97-AF65-F5344CB8AC3E}">
        <p14:creationId xmlns:p14="http://schemas.microsoft.com/office/powerpoint/2010/main" val="4115994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20C0D73D-81D9-4221-86B6-9635EF2E5D8D}"/>
              </a:ext>
            </a:extLst>
          </p:cNvPr>
          <p:cNvSpPr>
            <a:spLocks noGrp="1" noChangeArrowheads="1"/>
          </p:cNvSpPr>
          <p:nvPr>
            <p:ph type="ftr" sz="quarter" idx="10"/>
          </p:nvPr>
        </p:nvSpPr>
        <p:spPr>
          <a:xfrm>
            <a:off x="2667000" y="6477000"/>
            <a:ext cx="3810000" cy="381000"/>
          </a:xfrm>
          <a:prstGeom prst="rect">
            <a:avLst/>
          </a:prstGeom>
          <a:ln/>
        </p:spPr>
        <p:txBody>
          <a:bodyPr/>
          <a:lstStyle>
            <a:lvl1pPr>
              <a:defRPr/>
            </a:lvl1pPr>
          </a:lstStyle>
          <a:p>
            <a:pPr>
              <a:defRPr/>
            </a:pPr>
            <a:r>
              <a:rPr lang="en-US"/>
              <a:t>Copyright © 2018, 2014, 2009 by Saunders, an imprint of Elsevier Inc. All rights reserved.</a:t>
            </a:r>
          </a:p>
        </p:txBody>
      </p:sp>
      <p:sp>
        <p:nvSpPr>
          <p:cNvPr id="3" name="Rectangle 20">
            <a:extLst>
              <a:ext uri="{FF2B5EF4-FFF2-40B4-BE49-F238E27FC236}">
                <a16:creationId xmlns:a16="http://schemas.microsoft.com/office/drawing/2014/main" id="{DAC5C013-8A99-4F5D-8BE2-57FCE46C77E4}"/>
              </a:ext>
            </a:extLst>
          </p:cNvPr>
          <p:cNvSpPr>
            <a:spLocks noGrp="1" noChangeArrowheads="1"/>
          </p:cNvSpPr>
          <p:nvPr>
            <p:ph type="sldNum" sz="quarter" idx="11"/>
          </p:nvPr>
        </p:nvSpPr>
        <p:spPr>
          <a:ln/>
        </p:spPr>
        <p:txBody>
          <a:bodyPr/>
          <a:lstStyle>
            <a:lvl1pPr>
              <a:defRPr/>
            </a:lvl1pPr>
          </a:lstStyle>
          <a:p>
            <a:r>
              <a:rPr lang="en-GB" altLang="en-US"/>
              <a:t>Slide </a:t>
            </a:r>
            <a:fld id="{36D6046B-1126-46CA-A9E7-57395FB261E2}" type="slidenum">
              <a:rPr lang="en-GB" altLang="en-US"/>
              <a:pPr/>
              <a:t>‹#›</a:t>
            </a:fld>
            <a:endParaRPr lang="en-GB" altLang="en-US"/>
          </a:p>
        </p:txBody>
      </p:sp>
    </p:spTree>
    <p:extLst>
      <p:ext uri="{BB962C8B-B14F-4D97-AF65-F5344CB8AC3E}">
        <p14:creationId xmlns:p14="http://schemas.microsoft.com/office/powerpoint/2010/main" val="4109714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5EF6E174-F0FB-4661-8EC1-8317B4A463A7}"/>
              </a:ext>
            </a:extLst>
          </p:cNvPr>
          <p:cNvSpPr>
            <a:spLocks noGrp="1" noChangeArrowheads="1"/>
          </p:cNvSpPr>
          <p:nvPr>
            <p:ph type="ftr" sz="quarter" idx="10"/>
          </p:nvPr>
        </p:nvSpPr>
        <p:spPr>
          <a:xfrm>
            <a:off x="2667000" y="6477000"/>
            <a:ext cx="3810000" cy="381000"/>
          </a:xfrm>
          <a:prstGeom prst="rect">
            <a:avLst/>
          </a:prstGeom>
          <a:ln/>
        </p:spPr>
        <p:txBody>
          <a:bodyPr/>
          <a:lstStyle>
            <a:lvl1pPr>
              <a:defRPr/>
            </a:lvl1pPr>
          </a:lstStyle>
          <a:p>
            <a:pPr>
              <a:defRPr/>
            </a:pPr>
            <a:r>
              <a:rPr lang="en-US"/>
              <a:t>Copyright © 2018, 2014, 2009 by Saunders, an imprint of Elsevier Inc. All rights reserved.</a:t>
            </a:r>
          </a:p>
        </p:txBody>
      </p:sp>
      <p:sp>
        <p:nvSpPr>
          <p:cNvPr id="6" name="Rectangle 20">
            <a:extLst>
              <a:ext uri="{FF2B5EF4-FFF2-40B4-BE49-F238E27FC236}">
                <a16:creationId xmlns:a16="http://schemas.microsoft.com/office/drawing/2014/main" id="{881EECCA-C367-4B7D-96B8-CE95B8FABD84}"/>
              </a:ext>
            </a:extLst>
          </p:cNvPr>
          <p:cNvSpPr>
            <a:spLocks noGrp="1" noChangeArrowheads="1"/>
          </p:cNvSpPr>
          <p:nvPr>
            <p:ph type="sldNum" sz="quarter" idx="11"/>
          </p:nvPr>
        </p:nvSpPr>
        <p:spPr>
          <a:ln/>
        </p:spPr>
        <p:txBody>
          <a:bodyPr/>
          <a:lstStyle>
            <a:lvl1pPr>
              <a:defRPr/>
            </a:lvl1pPr>
          </a:lstStyle>
          <a:p>
            <a:r>
              <a:rPr lang="en-GB" altLang="en-US"/>
              <a:t>Slide </a:t>
            </a:r>
            <a:fld id="{43D9D794-DFCE-41C1-A4DC-4CCFA4EF5CE0}" type="slidenum">
              <a:rPr lang="en-GB" altLang="en-US"/>
              <a:pPr/>
              <a:t>‹#›</a:t>
            </a:fld>
            <a:endParaRPr lang="en-GB" altLang="en-US"/>
          </a:p>
        </p:txBody>
      </p:sp>
    </p:spTree>
    <p:extLst>
      <p:ext uri="{BB962C8B-B14F-4D97-AF65-F5344CB8AC3E}">
        <p14:creationId xmlns:p14="http://schemas.microsoft.com/office/powerpoint/2010/main" val="56735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4BEF2020-9C15-4588-9EA1-ABB7178238BA}"/>
              </a:ext>
            </a:extLst>
          </p:cNvPr>
          <p:cNvSpPr>
            <a:spLocks noGrp="1" noChangeArrowheads="1"/>
          </p:cNvSpPr>
          <p:nvPr>
            <p:ph type="ftr" sz="quarter" idx="10"/>
          </p:nvPr>
        </p:nvSpPr>
        <p:spPr>
          <a:xfrm>
            <a:off x="2667000" y="6477000"/>
            <a:ext cx="3810000" cy="381000"/>
          </a:xfrm>
          <a:prstGeom prst="rect">
            <a:avLst/>
          </a:prstGeom>
          <a:ln/>
        </p:spPr>
        <p:txBody>
          <a:bodyPr/>
          <a:lstStyle>
            <a:lvl1pPr>
              <a:defRPr/>
            </a:lvl1pPr>
          </a:lstStyle>
          <a:p>
            <a:pPr>
              <a:defRPr/>
            </a:pPr>
            <a:r>
              <a:rPr lang="en-US"/>
              <a:t>Copyright © 2018, 2014, 2009 by Saunders, an imprint of Elsevier Inc. All rights reserved.</a:t>
            </a:r>
          </a:p>
        </p:txBody>
      </p:sp>
      <p:sp>
        <p:nvSpPr>
          <p:cNvPr id="6" name="Rectangle 20">
            <a:extLst>
              <a:ext uri="{FF2B5EF4-FFF2-40B4-BE49-F238E27FC236}">
                <a16:creationId xmlns:a16="http://schemas.microsoft.com/office/drawing/2014/main" id="{CF23B474-CBB4-4A26-BD2D-4D9DC09299CE}"/>
              </a:ext>
            </a:extLst>
          </p:cNvPr>
          <p:cNvSpPr>
            <a:spLocks noGrp="1" noChangeArrowheads="1"/>
          </p:cNvSpPr>
          <p:nvPr>
            <p:ph type="sldNum" sz="quarter" idx="11"/>
          </p:nvPr>
        </p:nvSpPr>
        <p:spPr>
          <a:ln/>
        </p:spPr>
        <p:txBody>
          <a:bodyPr/>
          <a:lstStyle>
            <a:lvl1pPr>
              <a:defRPr/>
            </a:lvl1pPr>
          </a:lstStyle>
          <a:p>
            <a:r>
              <a:rPr lang="en-GB" altLang="en-US"/>
              <a:t>Slide </a:t>
            </a:r>
            <a:fld id="{F3BED445-CD04-4B38-93BC-A5F298C3C55C}" type="slidenum">
              <a:rPr lang="en-GB" altLang="en-US"/>
              <a:pPr/>
              <a:t>‹#›</a:t>
            </a:fld>
            <a:endParaRPr lang="en-GB" altLang="en-US"/>
          </a:p>
        </p:txBody>
      </p:sp>
    </p:spTree>
    <p:extLst>
      <p:ext uri="{BB962C8B-B14F-4D97-AF65-F5344CB8AC3E}">
        <p14:creationId xmlns:p14="http://schemas.microsoft.com/office/powerpoint/2010/main" val="402881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a:extLst>
              <a:ext uri="{FF2B5EF4-FFF2-40B4-BE49-F238E27FC236}">
                <a16:creationId xmlns:a16="http://schemas.microsoft.com/office/drawing/2014/main" id="{DEDD1997-03EE-428D-89EC-83D99594E943}"/>
              </a:ext>
            </a:extLst>
          </p:cNvPr>
          <p:cNvSpPr>
            <a:spLocks noGrp="1" noChangeArrowheads="1"/>
          </p:cNvSpPr>
          <p:nvPr>
            <p:ph type="title"/>
          </p:nvPr>
        </p:nvSpPr>
        <p:spPr bwMode="auto">
          <a:xfrm>
            <a:off x="685800" y="228600"/>
            <a:ext cx="777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GB" altLang="en-US"/>
              <a:t>Click to edit Master title style</a:t>
            </a:r>
          </a:p>
        </p:txBody>
      </p:sp>
      <p:sp>
        <p:nvSpPr>
          <p:cNvPr id="1027" name="Rectangle 11">
            <a:extLst>
              <a:ext uri="{FF2B5EF4-FFF2-40B4-BE49-F238E27FC236}">
                <a16:creationId xmlns:a16="http://schemas.microsoft.com/office/drawing/2014/main" id="{1E49E0AA-B088-4A52-AFC4-6833396B5548}"/>
              </a:ext>
            </a:extLst>
          </p:cNvPr>
          <p:cNvSpPr>
            <a:spLocks noGrp="1" noChangeArrowheads="1"/>
          </p:cNvSpPr>
          <p:nvPr>
            <p:ph type="body" idx="1"/>
          </p:nvPr>
        </p:nvSpPr>
        <p:spPr bwMode="auto">
          <a:xfrm>
            <a:off x="685800" y="1641475"/>
            <a:ext cx="77724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84340" name="Rectangle 20">
            <a:extLst>
              <a:ext uri="{FF2B5EF4-FFF2-40B4-BE49-F238E27FC236}">
                <a16:creationId xmlns:a16="http://schemas.microsoft.com/office/drawing/2014/main" id="{4F30A0B8-1EFA-4158-9E37-CFBE65530E08}"/>
              </a:ext>
            </a:extLst>
          </p:cNvPr>
          <p:cNvSpPr>
            <a:spLocks noGrp="1" noChangeArrowheads="1"/>
          </p:cNvSpPr>
          <p:nvPr>
            <p:ph type="sldNum" sz="quarter" idx="4"/>
          </p:nvPr>
        </p:nvSpPr>
        <p:spPr bwMode="auto">
          <a:xfrm>
            <a:off x="7245350" y="6481763"/>
            <a:ext cx="1898650" cy="3762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panose="020B0604020202020204" pitchFamily="34" charset="0"/>
              </a:defRPr>
            </a:lvl1pPr>
          </a:lstStyle>
          <a:p>
            <a:r>
              <a:rPr lang="en-GB" altLang="en-US"/>
              <a:t>Slide </a:t>
            </a:r>
            <a:fld id="{705437DF-F0AA-4A4A-B0F6-ECD9A12AB174}" type="slidenum">
              <a:rPr lang="en-GB" altLang="en-US"/>
              <a:pPr/>
              <a:t>‹#›</a:t>
            </a:fld>
            <a:endParaRPr lang="en-GB" altLang="en-US"/>
          </a:p>
        </p:txBody>
      </p:sp>
      <p:pic>
        <p:nvPicPr>
          <p:cNvPr id="6" name="Picture 5">
            <a:extLst>
              <a:ext uri="{FF2B5EF4-FFF2-40B4-BE49-F238E27FC236}">
                <a16:creationId xmlns:a16="http://schemas.microsoft.com/office/drawing/2014/main" id="{51AE2527-7ACA-44CE-8172-34F735F7865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45773" y="6396764"/>
            <a:ext cx="4107724" cy="314367"/>
          </a:xfrm>
          <a:prstGeom prst="rect">
            <a:avLst/>
          </a:prstGeom>
        </p:spPr>
      </p:pic>
    </p:spTree>
  </p:cSld>
  <p:clrMap bg1="lt1" tx1="dk1" bg2="lt2" tx2="dk2" accent1="accent1" accent2="accent2" accent3="accent3" accent4="accent4" accent5="accent5" accent6="accent6" hlink="hlink" folHlink="folHlink"/>
  <p:sldLayoutIdLst>
    <p:sldLayoutId id="2147483883"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Lst>
  <p:hf hdr="0" ft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000">
          <a:solidFill>
            <a:schemeClr val="tx1"/>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000">
          <a:solidFill>
            <a:schemeClr val="tx1"/>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000">
          <a:solidFill>
            <a:schemeClr val="tx1"/>
          </a:solidFill>
          <a:effectLst>
            <a:outerShdw blurRad="38100" dist="38100" dir="2700000" algn="tl">
              <a:srgbClr val="00000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tx2"/>
        </a:buClr>
        <a:buSzPct val="60000"/>
        <a:buFont typeface="Wingdings 2" panose="05020102010507070707" pitchFamily="18"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0000"/>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chemeClr val="tx2"/>
        </a:buClr>
        <a:buSzPct val="115000"/>
        <a:buChar char="•"/>
        <a:defRPr sz="2000">
          <a:solidFill>
            <a:schemeClr val="tx1"/>
          </a:solidFill>
          <a:latin typeface="+mn-lt"/>
        </a:defRPr>
      </a:lvl3pPr>
      <a:lvl4pPr marL="1600200" indent="-228600" algn="l" rtl="0" eaLnBrk="0" fontAlgn="base" hangingPunct="0">
        <a:spcBef>
          <a:spcPct val="20000"/>
        </a:spcBef>
        <a:spcAft>
          <a:spcPct val="0"/>
        </a:spcAft>
        <a:buClr>
          <a:schemeClr val="tx2"/>
        </a:buClr>
        <a:buSzPct val="75000"/>
        <a:buFont typeface="Wingdings 3" panose="05040102010807070707" pitchFamily="18" charset="2"/>
        <a:buChar char=""/>
        <a:defRPr>
          <a:solidFill>
            <a:schemeClr val="tx1"/>
          </a:solidFill>
          <a:latin typeface="+mn-lt"/>
        </a:defRPr>
      </a:lvl4pPr>
      <a:lvl5pPr marL="2057400" indent="-228600" algn="l" rtl="0" eaLnBrk="0" fontAlgn="base" hangingPunct="0">
        <a:spcBef>
          <a:spcPct val="20000"/>
        </a:spcBef>
        <a:spcAft>
          <a:spcPct val="0"/>
        </a:spcAft>
        <a:buClr>
          <a:schemeClr val="tx1"/>
        </a:buClr>
        <a:buChar char="–"/>
        <a:defRPr sz="1600">
          <a:solidFill>
            <a:schemeClr val="tx1"/>
          </a:solidFill>
          <a:latin typeface="+mn-lt"/>
        </a:defRPr>
      </a:lvl5pPr>
      <a:lvl6pPr marL="2514600" indent="-228600" algn="l" rtl="0" fontAlgn="base">
        <a:spcBef>
          <a:spcPct val="20000"/>
        </a:spcBef>
        <a:spcAft>
          <a:spcPct val="0"/>
        </a:spcAft>
        <a:buClr>
          <a:schemeClr val="tx1"/>
        </a:buClr>
        <a:buChar char="–"/>
        <a:defRPr sz="16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tx1"/>
        </a:buClr>
        <a:buChar char="–"/>
        <a:defRPr sz="16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tx1"/>
        </a:buClr>
        <a:buChar char="–"/>
        <a:defRPr sz="16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tx1"/>
        </a:buClr>
        <a:buChar char="–"/>
        <a:defRPr sz="16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712CF6DA-D263-4A34-A6D3-6AF21D0FB9C6}"/>
              </a:ext>
            </a:extLst>
          </p:cNvPr>
          <p:cNvSpPr>
            <a:spLocks noGrp="1"/>
          </p:cNvSpPr>
          <p:nvPr>
            <p:ph type="ctrTitle" sz="quarter"/>
          </p:nvPr>
        </p:nvSpPr>
        <p:spPr/>
        <p:txBody>
          <a:bodyPr/>
          <a:lstStyle/>
          <a:p>
            <a:r>
              <a:rPr lang="en-US" altLang="en-US"/>
              <a:t>Chapter 39</a:t>
            </a:r>
          </a:p>
        </p:txBody>
      </p:sp>
      <p:sp>
        <p:nvSpPr>
          <p:cNvPr id="4099" name="Subtitle 2">
            <a:extLst>
              <a:ext uri="{FF2B5EF4-FFF2-40B4-BE49-F238E27FC236}">
                <a16:creationId xmlns:a16="http://schemas.microsoft.com/office/drawing/2014/main" id="{145D26AD-9B0C-4EB1-8FCB-4DB6EDD693FA}"/>
              </a:ext>
            </a:extLst>
          </p:cNvPr>
          <p:cNvSpPr>
            <a:spLocks noGrp="1"/>
          </p:cNvSpPr>
          <p:nvPr>
            <p:ph type="subTitle" sz="quarter" idx="1"/>
          </p:nvPr>
        </p:nvSpPr>
        <p:spPr>
          <a:ln/>
        </p:spPr>
        <p:txBody>
          <a:bodyPr/>
          <a:lstStyle/>
          <a:p>
            <a:r>
              <a:rPr lang="en-US" altLang="en-US"/>
              <a:t>Promoting Musculoskeletal Function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CAC54EB-2F58-4113-BE85-900358B59AB7}"/>
              </a:ext>
            </a:extLst>
          </p:cNvPr>
          <p:cNvSpPr>
            <a:spLocks noGrp="1"/>
          </p:cNvSpPr>
          <p:nvPr>
            <p:ph type="title"/>
          </p:nvPr>
        </p:nvSpPr>
        <p:spPr/>
        <p:txBody>
          <a:bodyPr/>
          <a:lstStyle/>
          <a:p>
            <a:r>
              <a:rPr lang="en-US" altLang="en-US" sz="3600" dirty="0">
                <a:solidFill>
                  <a:srgbClr val="000000"/>
                </a:solidFill>
              </a:rPr>
              <a:t>Systemic Effect of Immobilization</a:t>
            </a:r>
            <a:br>
              <a:rPr lang="en-US" altLang="en-US" sz="3600" dirty="0">
                <a:solidFill>
                  <a:srgbClr val="000000"/>
                </a:solidFill>
              </a:rPr>
            </a:br>
            <a:r>
              <a:rPr lang="en-US" altLang="en-US" sz="3600" dirty="0">
                <a:solidFill>
                  <a:srgbClr val="000000"/>
                </a:solidFill>
              </a:rPr>
              <a:t>(Slide 6 of 7) </a:t>
            </a:r>
            <a:endParaRPr lang="en-US" altLang="en-US" sz="3600" dirty="0"/>
          </a:p>
        </p:txBody>
      </p:sp>
      <p:sp>
        <p:nvSpPr>
          <p:cNvPr id="21507" name="Content Placeholder 2">
            <a:extLst>
              <a:ext uri="{FF2B5EF4-FFF2-40B4-BE49-F238E27FC236}">
                <a16:creationId xmlns:a16="http://schemas.microsoft.com/office/drawing/2014/main" id="{ECC6BE7D-09B0-4BE0-97A9-ECEC99FFD875}"/>
              </a:ext>
            </a:extLst>
          </p:cNvPr>
          <p:cNvSpPr>
            <a:spLocks noGrp="1"/>
          </p:cNvSpPr>
          <p:nvPr>
            <p:ph idx="1"/>
          </p:nvPr>
        </p:nvSpPr>
        <p:spPr/>
        <p:txBody>
          <a:bodyPr/>
          <a:lstStyle/>
          <a:p>
            <a:r>
              <a:rPr lang="en-US" altLang="en-US"/>
              <a:t>Skin</a:t>
            </a:r>
          </a:p>
          <a:p>
            <a:pPr lvl="1"/>
            <a:r>
              <a:rPr lang="en-US" altLang="en-US"/>
              <a:t>Effect</a:t>
            </a:r>
          </a:p>
          <a:p>
            <a:pPr lvl="2"/>
            <a:r>
              <a:rPr lang="en-US" altLang="en-US" sz="2100"/>
              <a:t>Decreased circulation from pressure, ischemia, and necrosis of tissue</a:t>
            </a:r>
          </a:p>
          <a:p>
            <a:pPr lvl="1"/>
            <a:r>
              <a:rPr lang="en-US" altLang="en-US"/>
              <a:t>Problems/complications</a:t>
            </a:r>
          </a:p>
          <a:p>
            <a:pPr lvl="2"/>
            <a:r>
              <a:rPr lang="en-US" altLang="en-US" sz="2100"/>
              <a:t>Skin breakdown</a:t>
            </a:r>
          </a:p>
          <a:p>
            <a:pPr lvl="2"/>
            <a:r>
              <a:rPr lang="en-US" altLang="en-US" sz="2100"/>
              <a:t>Pressure ulcers</a:t>
            </a:r>
          </a:p>
        </p:txBody>
      </p:sp>
      <p:sp>
        <p:nvSpPr>
          <p:cNvPr id="2" name="Slide Number Placeholder 1">
            <a:extLst>
              <a:ext uri="{FF2B5EF4-FFF2-40B4-BE49-F238E27FC236}">
                <a16:creationId xmlns:a16="http://schemas.microsoft.com/office/drawing/2014/main" id="{55C20ADF-0661-4CF3-ADAA-C04912C9290F}"/>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10</a:t>
            </a:fld>
            <a:endParaRPr lang="en-GB"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5A92423-8187-424D-97DA-6A867CA02D61}"/>
              </a:ext>
            </a:extLst>
          </p:cNvPr>
          <p:cNvSpPr>
            <a:spLocks noGrp="1"/>
          </p:cNvSpPr>
          <p:nvPr>
            <p:ph type="title"/>
          </p:nvPr>
        </p:nvSpPr>
        <p:spPr/>
        <p:txBody>
          <a:bodyPr/>
          <a:lstStyle/>
          <a:p>
            <a:r>
              <a:rPr lang="en-US" altLang="en-US" sz="3600" dirty="0">
                <a:solidFill>
                  <a:srgbClr val="000000"/>
                </a:solidFill>
              </a:rPr>
              <a:t>Systemic Effect of Immobilization</a:t>
            </a:r>
            <a:br>
              <a:rPr lang="en-US" altLang="en-US" sz="3600" dirty="0">
                <a:solidFill>
                  <a:srgbClr val="000000"/>
                </a:solidFill>
              </a:rPr>
            </a:br>
            <a:r>
              <a:rPr lang="en-US" altLang="en-US" sz="3600" dirty="0">
                <a:solidFill>
                  <a:srgbClr val="000000"/>
                </a:solidFill>
              </a:rPr>
              <a:t>(Slide 7 of 7) </a:t>
            </a:r>
            <a:endParaRPr lang="en-US" altLang="en-US" sz="3600" dirty="0"/>
          </a:p>
        </p:txBody>
      </p:sp>
      <p:sp>
        <p:nvSpPr>
          <p:cNvPr id="3" name="Content Placeholder 2">
            <a:extLst>
              <a:ext uri="{FF2B5EF4-FFF2-40B4-BE49-F238E27FC236}">
                <a16:creationId xmlns:a16="http://schemas.microsoft.com/office/drawing/2014/main" id="{0405129B-2FDA-47FE-BF65-B5775FDE6564}"/>
              </a:ext>
            </a:extLst>
          </p:cNvPr>
          <p:cNvSpPr>
            <a:spLocks noGrp="1"/>
          </p:cNvSpPr>
          <p:nvPr>
            <p:ph idx="1"/>
          </p:nvPr>
        </p:nvSpPr>
        <p:spPr/>
        <p:txBody>
          <a:bodyPr/>
          <a:lstStyle/>
          <a:p>
            <a:pPr>
              <a:defRPr/>
            </a:pPr>
            <a:r>
              <a:rPr lang="en-US" dirty="0"/>
              <a:t>Brain/psychological</a:t>
            </a:r>
          </a:p>
          <a:p>
            <a:pPr lvl="1">
              <a:defRPr/>
            </a:pPr>
            <a:r>
              <a:rPr lang="en-US" dirty="0"/>
              <a:t>Effect</a:t>
            </a:r>
          </a:p>
          <a:p>
            <a:pPr lvl="2">
              <a:defRPr/>
            </a:pPr>
            <a:r>
              <a:rPr lang="en-US" sz="2100" dirty="0"/>
              <a:t>Decreased mental activity, decreased sensory input, decreased socialization, decreased independence</a:t>
            </a:r>
          </a:p>
          <a:p>
            <a:pPr lvl="1">
              <a:defRPr/>
            </a:pPr>
            <a:r>
              <a:rPr lang="en-US" dirty="0"/>
              <a:t>Problems/complications</a:t>
            </a:r>
          </a:p>
          <a:p>
            <a:pPr lvl="2">
              <a:defRPr/>
            </a:pPr>
            <a:r>
              <a:rPr lang="en-US" sz="2100" dirty="0"/>
              <a:t>Disorientation, confusion</a:t>
            </a:r>
          </a:p>
          <a:p>
            <a:pPr lvl="2">
              <a:defRPr/>
            </a:pPr>
            <a:r>
              <a:rPr lang="en-US" sz="2100" dirty="0"/>
              <a:t>Boredom, anxiety</a:t>
            </a:r>
          </a:p>
          <a:p>
            <a:pPr lvl="2">
              <a:defRPr/>
            </a:pPr>
            <a:r>
              <a:rPr lang="en-US" sz="2100" dirty="0"/>
              <a:t>Depression, loneliness</a:t>
            </a:r>
          </a:p>
          <a:p>
            <a:pPr marL="0" indent="0">
              <a:buFont typeface="Wingdings 2" panose="05020102010507070707" pitchFamily="18" charset="2"/>
              <a:buNone/>
              <a:defRPr/>
            </a:pPr>
            <a:endParaRPr lang="en-US" dirty="0"/>
          </a:p>
        </p:txBody>
      </p:sp>
      <p:sp>
        <p:nvSpPr>
          <p:cNvPr id="2" name="Slide Number Placeholder 1">
            <a:extLst>
              <a:ext uri="{FF2B5EF4-FFF2-40B4-BE49-F238E27FC236}">
                <a16:creationId xmlns:a16="http://schemas.microsoft.com/office/drawing/2014/main" id="{6265519C-D62E-40F1-8A37-3BE410CF6C71}"/>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11</a:t>
            </a:fld>
            <a:endParaRPr lang="en-GB"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6286689A-EAD6-4585-93D9-D751C1CAB118}"/>
              </a:ext>
            </a:extLst>
          </p:cNvPr>
          <p:cNvSpPr>
            <a:spLocks noGrp="1"/>
          </p:cNvSpPr>
          <p:nvPr>
            <p:ph type="title"/>
          </p:nvPr>
        </p:nvSpPr>
        <p:spPr/>
        <p:txBody>
          <a:bodyPr/>
          <a:lstStyle/>
          <a:p>
            <a:r>
              <a:rPr lang="en-US" altLang="en-US" sz="3600"/>
              <a:t>Preventing Physical Complications of Immobilization </a:t>
            </a:r>
          </a:p>
        </p:txBody>
      </p:sp>
      <p:sp>
        <p:nvSpPr>
          <p:cNvPr id="25603" name="Content Placeholder 2">
            <a:extLst>
              <a:ext uri="{FF2B5EF4-FFF2-40B4-BE49-F238E27FC236}">
                <a16:creationId xmlns:a16="http://schemas.microsoft.com/office/drawing/2014/main" id="{025B5B94-EDB5-4774-8A86-F284253CB976}"/>
              </a:ext>
            </a:extLst>
          </p:cNvPr>
          <p:cNvSpPr>
            <a:spLocks noGrp="1"/>
          </p:cNvSpPr>
          <p:nvPr>
            <p:ph idx="1"/>
          </p:nvPr>
        </p:nvSpPr>
        <p:spPr/>
        <p:txBody>
          <a:bodyPr/>
          <a:lstStyle/>
          <a:p>
            <a:r>
              <a:rPr lang="en-US" altLang="en-US" sz="2500"/>
              <a:t>Encourage increasing fluid intake to 3 L/day</a:t>
            </a:r>
          </a:p>
          <a:p>
            <a:r>
              <a:rPr lang="en-US" altLang="en-US" sz="2500"/>
              <a:t>Encourage adequate nutritional intake</a:t>
            </a:r>
          </a:p>
          <a:p>
            <a:r>
              <a:rPr lang="en-US" altLang="en-US" sz="2500"/>
              <a:t>Encourage increased fiber in diet</a:t>
            </a:r>
          </a:p>
          <a:p>
            <a:r>
              <a:rPr lang="en-US" altLang="en-US" sz="2500"/>
              <a:t>Administer stool softeners and laxatives (as ordered)</a:t>
            </a:r>
          </a:p>
          <a:p>
            <a:r>
              <a:rPr lang="en-US" altLang="en-US" sz="2500"/>
              <a:t>Encourage passive/active ROM exercises</a:t>
            </a:r>
          </a:p>
          <a:p>
            <a:r>
              <a:rPr lang="en-US" altLang="en-US" sz="2500"/>
              <a:t>Encourage isometric exercises</a:t>
            </a:r>
          </a:p>
          <a:p>
            <a:r>
              <a:rPr lang="en-US" altLang="en-US" sz="2500"/>
              <a:t>Turn every 2 hours</a:t>
            </a:r>
          </a:p>
          <a:p>
            <a:r>
              <a:rPr lang="en-US" altLang="en-US" sz="2500"/>
              <a:t>Keep skin clean and dry, use pressure-relief devices</a:t>
            </a:r>
          </a:p>
        </p:txBody>
      </p:sp>
      <p:sp>
        <p:nvSpPr>
          <p:cNvPr id="2" name="Slide Number Placeholder 1">
            <a:extLst>
              <a:ext uri="{FF2B5EF4-FFF2-40B4-BE49-F238E27FC236}">
                <a16:creationId xmlns:a16="http://schemas.microsoft.com/office/drawing/2014/main" id="{6A7099F8-1CD9-413A-A983-E0182506B991}"/>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12</a:t>
            </a:fld>
            <a:endParaRPr lang="en-GB"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F7BDE4A4-F11F-4946-82F3-D9CEB010FCBD}"/>
              </a:ext>
            </a:extLst>
          </p:cNvPr>
          <p:cNvSpPr>
            <a:spLocks noGrp="1"/>
          </p:cNvSpPr>
          <p:nvPr>
            <p:ph type="title"/>
          </p:nvPr>
        </p:nvSpPr>
        <p:spPr/>
        <p:txBody>
          <a:bodyPr/>
          <a:lstStyle/>
          <a:p>
            <a:r>
              <a:rPr lang="en-US" altLang="en-US" sz="3600" dirty="0"/>
              <a:t>Psychosocial Effects of Immobilization</a:t>
            </a:r>
          </a:p>
        </p:txBody>
      </p:sp>
      <p:sp>
        <p:nvSpPr>
          <p:cNvPr id="27651" name="Content Placeholder 2">
            <a:extLst>
              <a:ext uri="{FF2B5EF4-FFF2-40B4-BE49-F238E27FC236}">
                <a16:creationId xmlns:a16="http://schemas.microsoft.com/office/drawing/2014/main" id="{E36FD219-E9A5-4249-BCD3-A270BD2895D5}"/>
              </a:ext>
            </a:extLst>
          </p:cNvPr>
          <p:cNvSpPr>
            <a:spLocks noGrp="1"/>
          </p:cNvSpPr>
          <p:nvPr>
            <p:ph idx="1"/>
          </p:nvPr>
        </p:nvSpPr>
        <p:spPr/>
        <p:txBody>
          <a:bodyPr/>
          <a:lstStyle/>
          <a:p>
            <a:r>
              <a:rPr lang="en-US" altLang="en-US" dirty="0"/>
              <a:t>Effects</a:t>
            </a:r>
          </a:p>
          <a:p>
            <a:pPr lvl="1"/>
            <a:r>
              <a:rPr lang="en-US" altLang="en-US" dirty="0"/>
              <a:t>Fear, abandonment, loss, etc.</a:t>
            </a:r>
          </a:p>
          <a:p>
            <a:r>
              <a:rPr lang="en-US" altLang="en-US" dirty="0"/>
              <a:t>For children, diversionary activities such as games, movies, story reading</a:t>
            </a:r>
          </a:p>
          <a:p>
            <a:r>
              <a:rPr lang="en-US" altLang="en-US" dirty="0"/>
              <a:t>For adults</a:t>
            </a:r>
          </a:p>
          <a:p>
            <a:pPr lvl="1"/>
            <a:r>
              <a:rPr lang="en-US" altLang="en-US" dirty="0"/>
              <a:t>Television, reading, crafts</a:t>
            </a:r>
          </a:p>
          <a:p>
            <a:pPr lvl="1"/>
            <a:r>
              <a:rPr lang="en-US" altLang="en-US" dirty="0"/>
              <a:t>Crossword puzzles</a:t>
            </a:r>
          </a:p>
          <a:p>
            <a:pPr lvl="1"/>
            <a:r>
              <a:rPr lang="en-US" altLang="en-US" dirty="0"/>
              <a:t>Frequent visitors</a:t>
            </a:r>
          </a:p>
          <a:p>
            <a:r>
              <a:rPr lang="en-US" altLang="en-US" dirty="0" err="1"/>
              <a:t>Nonalert</a:t>
            </a:r>
            <a:r>
              <a:rPr lang="en-US" altLang="en-US" dirty="0"/>
              <a:t> and comatose patients may also need support</a:t>
            </a:r>
          </a:p>
        </p:txBody>
      </p:sp>
      <p:sp>
        <p:nvSpPr>
          <p:cNvPr id="2" name="Slide Number Placeholder 1">
            <a:extLst>
              <a:ext uri="{FF2B5EF4-FFF2-40B4-BE49-F238E27FC236}">
                <a16:creationId xmlns:a16="http://schemas.microsoft.com/office/drawing/2014/main" id="{6C15D6AE-A02D-4A5C-8D45-B052C3B59067}"/>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13</a:t>
            </a:fld>
            <a:endParaRPr lang="en-GB"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10BB-E656-4099-A7F8-4703667E149D}"/>
              </a:ext>
            </a:extLst>
          </p:cNvPr>
          <p:cNvSpPr>
            <a:spLocks noGrp="1"/>
          </p:cNvSpPr>
          <p:nvPr>
            <p:ph type="title"/>
          </p:nvPr>
        </p:nvSpPr>
        <p:spPr/>
        <p:txBody>
          <a:bodyPr/>
          <a:lstStyle/>
          <a:p>
            <a:r>
              <a:rPr lang="en-US" altLang="en-US" dirty="0"/>
              <a:t>Types of Immobilization</a:t>
            </a:r>
            <a:endParaRPr lang="en-US" dirty="0"/>
          </a:p>
        </p:txBody>
      </p:sp>
      <p:sp>
        <p:nvSpPr>
          <p:cNvPr id="3" name="Content Placeholder 2">
            <a:extLst>
              <a:ext uri="{FF2B5EF4-FFF2-40B4-BE49-F238E27FC236}">
                <a16:creationId xmlns:a16="http://schemas.microsoft.com/office/drawing/2014/main" id="{CBCB3433-451A-403C-8243-28F0AB82809F}"/>
              </a:ext>
            </a:extLst>
          </p:cNvPr>
          <p:cNvSpPr>
            <a:spLocks noGrp="1"/>
          </p:cNvSpPr>
          <p:nvPr>
            <p:ph idx="1"/>
          </p:nvPr>
        </p:nvSpPr>
        <p:spPr/>
        <p:txBody>
          <a:bodyPr/>
          <a:lstStyle/>
          <a:p>
            <a:r>
              <a:rPr lang="en-US" dirty="0"/>
              <a:t>Splints</a:t>
            </a:r>
          </a:p>
          <a:p>
            <a:r>
              <a:rPr lang="en-US" dirty="0"/>
              <a:t>Traction</a:t>
            </a:r>
          </a:p>
          <a:p>
            <a:pPr lvl="1"/>
            <a:r>
              <a:rPr lang="en-US" dirty="0"/>
              <a:t>Skin</a:t>
            </a:r>
          </a:p>
          <a:p>
            <a:pPr lvl="1"/>
            <a:r>
              <a:rPr lang="en-US" dirty="0"/>
              <a:t>Skeletal</a:t>
            </a:r>
          </a:p>
          <a:p>
            <a:r>
              <a:rPr lang="en-US" dirty="0"/>
              <a:t>Casts</a:t>
            </a:r>
          </a:p>
          <a:p>
            <a:r>
              <a:rPr lang="en-US" dirty="0"/>
              <a:t>External fixators</a:t>
            </a:r>
          </a:p>
          <a:p>
            <a:endParaRPr lang="en-US" dirty="0"/>
          </a:p>
        </p:txBody>
      </p:sp>
      <p:sp>
        <p:nvSpPr>
          <p:cNvPr id="4" name="Slide Number Placeholder 3">
            <a:extLst>
              <a:ext uri="{FF2B5EF4-FFF2-40B4-BE49-F238E27FC236}">
                <a16:creationId xmlns:a16="http://schemas.microsoft.com/office/drawing/2014/main" id="{25E65831-2662-4117-BB1F-5F4E7436C6FE}"/>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14</a:t>
            </a:fld>
            <a:endParaRPr lang="en-GB" altLang="en-US"/>
          </a:p>
        </p:txBody>
      </p:sp>
    </p:spTree>
    <p:extLst>
      <p:ext uri="{BB962C8B-B14F-4D97-AF65-F5344CB8AC3E}">
        <p14:creationId xmlns:p14="http://schemas.microsoft.com/office/powerpoint/2010/main" val="3972802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990C2F8A-35F6-4102-9AEE-3B82455770E9}"/>
              </a:ext>
            </a:extLst>
          </p:cNvPr>
          <p:cNvSpPr>
            <a:spLocks noGrp="1"/>
          </p:cNvSpPr>
          <p:nvPr>
            <p:ph type="title"/>
          </p:nvPr>
        </p:nvSpPr>
        <p:spPr/>
        <p:txBody>
          <a:bodyPr/>
          <a:lstStyle/>
          <a:p>
            <a:r>
              <a:rPr lang="en-US" altLang="en-US" dirty="0"/>
              <a:t> </a:t>
            </a:r>
            <a:r>
              <a:rPr lang="en-US" dirty="0"/>
              <a:t>Splints</a:t>
            </a:r>
            <a:endParaRPr lang="en-US" altLang="en-US" sz="2800" dirty="0"/>
          </a:p>
        </p:txBody>
      </p:sp>
      <p:sp>
        <p:nvSpPr>
          <p:cNvPr id="3" name="Content Placeholder 2">
            <a:extLst>
              <a:ext uri="{FF2B5EF4-FFF2-40B4-BE49-F238E27FC236}">
                <a16:creationId xmlns:a16="http://schemas.microsoft.com/office/drawing/2014/main" id="{4BA32851-124C-4DAA-A7D4-0D93481883E3}"/>
              </a:ext>
            </a:extLst>
          </p:cNvPr>
          <p:cNvSpPr>
            <a:spLocks noGrp="1"/>
          </p:cNvSpPr>
          <p:nvPr>
            <p:ph idx="1"/>
          </p:nvPr>
        </p:nvSpPr>
        <p:spPr/>
        <p:txBody>
          <a:bodyPr/>
          <a:lstStyle/>
          <a:p>
            <a:pPr>
              <a:defRPr/>
            </a:pPr>
            <a:r>
              <a:rPr lang="en-US" dirty="0"/>
              <a:t>Protect injured parts by immobilizing them</a:t>
            </a:r>
          </a:p>
          <a:p>
            <a:pPr>
              <a:defRPr/>
            </a:pPr>
            <a:r>
              <a:rPr lang="en-US" dirty="0"/>
              <a:t>May be used as first aid before cast application</a:t>
            </a:r>
          </a:p>
          <a:p>
            <a:pPr>
              <a:defRPr/>
            </a:pPr>
            <a:r>
              <a:rPr lang="en-US" dirty="0"/>
              <a:t>Types available</a:t>
            </a:r>
          </a:p>
          <a:p>
            <a:pPr lvl="1">
              <a:defRPr/>
            </a:pPr>
            <a:r>
              <a:rPr lang="en-US" dirty="0"/>
              <a:t>Molded splints, immobilizers, inflatable splints, cervical collars, traction splints</a:t>
            </a:r>
          </a:p>
          <a:p>
            <a:pPr lvl="2">
              <a:defRPr/>
            </a:pPr>
            <a:r>
              <a:rPr lang="en-US" dirty="0"/>
              <a:t>Inflatable splints may be used to control bleeding; they should be inflated until they can be indented 1½ inches by fingertips</a:t>
            </a:r>
          </a:p>
          <a:p>
            <a:pPr lvl="2">
              <a:defRPr/>
            </a:pPr>
            <a:r>
              <a:rPr lang="en-US" dirty="0"/>
              <a:t>Immobilizers are made of cloth, foam, and Velcro</a:t>
            </a:r>
          </a:p>
          <a:p>
            <a:pPr marL="0" indent="0">
              <a:buFont typeface="Wingdings 2" panose="05020102010507070707" pitchFamily="18" charset="2"/>
              <a:buNone/>
              <a:defRPr/>
            </a:pPr>
            <a:endParaRPr lang="en-US" dirty="0"/>
          </a:p>
        </p:txBody>
      </p:sp>
      <p:sp>
        <p:nvSpPr>
          <p:cNvPr id="2" name="Slide Number Placeholder 1">
            <a:extLst>
              <a:ext uri="{FF2B5EF4-FFF2-40B4-BE49-F238E27FC236}">
                <a16:creationId xmlns:a16="http://schemas.microsoft.com/office/drawing/2014/main" id="{19330DFE-378C-4E47-8723-4BACD33192BF}"/>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15</a:t>
            </a:fld>
            <a:endParaRPr lang="en-GB"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203176BF-7042-4CA4-AD7C-582D6BB6F170}"/>
              </a:ext>
            </a:extLst>
          </p:cNvPr>
          <p:cNvSpPr>
            <a:spLocks noGrp="1"/>
          </p:cNvSpPr>
          <p:nvPr>
            <p:ph type="title"/>
          </p:nvPr>
        </p:nvSpPr>
        <p:spPr/>
        <p:txBody>
          <a:bodyPr/>
          <a:lstStyle/>
          <a:p>
            <a:r>
              <a:rPr lang="en-US" altLang="en-US" sz="3600" dirty="0"/>
              <a:t>Figure 39.1: Patient with a leg brace or splint</a:t>
            </a:r>
          </a:p>
        </p:txBody>
      </p:sp>
      <p:pic>
        <p:nvPicPr>
          <p:cNvPr id="31747" name="Picture 6" descr="Figure is a photo of a patient with a leg brace.&#10;Refer to your accessibility office for long text describing the illustration.">
            <a:extLst>
              <a:ext uri="{FF2B5EF4-FFF2-40B4-BE49-F238E27FC236}">
                <a16:creationId xmlns:a16="http://schemas.microsoft.com/office/drawing/2014/main" id="{1D314179-3271-4915-BABA-8C527E8DA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560513"/>
            <a:ext cx="3505200" cy="478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D2CD74C-5BE4-42F7-A9E7-9C5ED70467DC}"/>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16</a:t>
            </a:fld>
            <a:endParaRPr lang="en-GB"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C95FF423-4536-4D93-AA90-0E8133EC16F1}"/>
              </a:ext>
            </a:extLst>
          </p:cNvPr>
          <p:cNvSpPr>
            <a:spLocks noGrp="1"/>
          </p:cNvSpPr>
          <p:nvPr>
            <p:ph type="title"/>
          </p:nvPr>
        </p:nvSpPr>
        <p:spPr/>
        <p:txBody>
          <a:bodyPr/>
          <a:lstStyle/>
          <a:p>
            <a:r>
              <a:rPr lang="en-US" altLang="en-US" sz="3600" dirty="0"/>
              <a:t>Figure 39.2: Wrist and forearm splint </a:t>
            </a:r>
          </a:p>
        </p:txBody>
      </p:sp>
      <p:pic>
        <p:nvPicPr>
          <p:cNvPr id="33795" name="Picture 6" descr="Figure is an illustration of a wrist and forearm splint.&#10;Refer to your accessibility office for long text describing the illustration.">
            <a:extLst>
              <a:ext uri="{FF2B5EF4-FFF2-40B4-BE49-F238E27FC236}">
                <a16:creationId xmlns:a16="http://schemas.microsoft.com/office/drawing/2014/main" id="{1B594EFB-8CCD-4DF8-8078-679AA38CA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9763"/>
            <a:ext cx="76200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BBBBFBA-B471-4D8C-95AF-724E4DCF94F2}"/>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17</a:t>
            </a:fld>
            <a:endParaRPr lang="en-GB"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D197D468-83C7-42CF-AA55-4D9C0D6D3A22}"/>
              </a:ext>
            </a:extLst>
          </p:cNvPr>
          <p:cNvSpPr>
            <a:spLocks noGrp="1"/>
          </p:cNvSpPr>
          <p:nvPr>
            <p:ph type="title"/>
          </p:nvPr>
        </p:nvSpPr>
        <p:spPr/>
        <p:txBody>
          <a:bodyPr/>
          <a:lstStyle/>
          <a:p>
            <a:r>
              <a:rPr lang="en-US" altLang="en-US" dirty="0"/>
              <a:t>Traction</a:t>
            </a:r>
            <a:br>
              <a:rPr lang="en-US" altLang="en-US" dirty="0"/>
            </a:br>
            <a:r>
              <a:rPr lang="en-US" altLang="en-US" sz="2800" dirty="0"/>
              <a:t>(Slide 1 of 3)</a:t>
            </a:r>
          </a:p>
        </p:txBody>
      </p:sp>
      <p:sp>
        <p:nvSpPr>
          <p:cNvPr id="35843" name="Content Placeholder 2">
            <a:extLst>
              <a:ext uri="{FF2B5EF4-FFF2-40B4-BE49-F238E27FC236}">
                <a16:creationId xmlns:a16="http://schemas.microsoft.com/office/drawing/2014/main" id="{78CA081B-4313-4737-BD8E-70169C904A37}"/>
              </a:ext>
            </a:extLst>
          </p:cNvPr>
          <p:cNvSpPr>
            <a:spLocks noGrp="1"/>
          </p:cNvSpPr>
          <p:nvPr>
            <p:ph idx="1"/>
          </p:nvPr>
        </p:nvSpPr>
        <p:spPr/>
        <p:txBody>
          <a:bodyPr/>
          <a:lstStyle/>
          <a:p>
            <a:r>
              <a:rPr lang="en-US" altLang="en-US" dirty="0"/>
              <a:t>A pulling force used to maintain body alignment, maintain fracture alignment, and relieve pain and muscle spasm</a:t>
            </a:r>
          </a:p>
          <a:p>
            <a:r>
              <a:rPr lang="en-US" altLang="en-US" dirty="0"/>
              <a:t>Can be skin traction or skeletal traction</a:t>
            </a:r>
          </a:p>
          <a:p>
            <a:pPr lvl="1"/>
            <a:r>
              <a:rPr lang="en-US" altLang="en-US" sz="2500" dirty="0"/>
              <a:t>Patients in traction should have an overhead frame and trapeze bar </a:t>
            </a:r>
          </a:p>
          <a:p>
            <a:pPr lvl="1"/>
            <a:r>
              <a:rPr lang="en-US" altLang="en-US" sz="2500" dirty="0"/>
              <a:t>Weights should swing freely without touching bed or floor</a:t>
            </a:r>
          </a:p>
        </p:txBody>
      </p:sp>
      <p:sp>
        <p:nvSpPr>
          <p:cNvPr id="2" name="Slide Number Placeholder 1">
            <a:extLst>
              <a:ext uri="{FF2B5EF4-FFF2-40B4-BE49-F238E27FC236}">
                <a16:creationId xmlns:a16="http://schemas.microsoft.com/office/drawing/2014/main" id="{B23F517C-06D1-4659-871E-0E860742F5E0}"/>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18</a:t>
            </a:fld>
            <a:endParaRPr lang="en-GB"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5B94E6B3-6617-4556-ABDE-696452EE363B}"/>
              </a:ext>
            </a:extLst>
          </p:cNvPr>
          <p:cNvSpPr>
            <a:spLocks noGrp="1"/>
          </p:cNvSpPr>
          <p:nvPr>
            <p:ph type="title"/>
          </p:nvPr>
        </p:nvSpPr>
        <p:spPr/>
        <p:txBody>
          <a:bodyPr/>
          <a:lstStyle/>
          <a:p>
            <a:r>
              <a:rPr lang="en-US" altLang="en-US" dirty="0"/>
              <a:t>Traction</a:t>
            </a:r>
            <a:br>
              <a:rPr lang="en-US" altLang="en-US" dirty="0"/>
            </a:br>
            <a:r>
              <a:rPr lang="en-US" altLang="en-US" sz="2800" dirty="0"/>
              <a:t>(Slide 2 of 3)</a:t>
            </a:r>
          </a:p>
        </p:txBody>
      </p:sp>
      <p:sp>
        <p:nvSpPr>
          <p:cNvPr id="37891" name="Content Placeholder 2">
            <a:extLst>
              <a:ext uri="{FF2B5EF4-FFF2-40B4-BE49-F238E27FC236}">
                <a16:creationId xmlns:a16="http://schemas.microsoft.com/office/drawing/2014/main" id="{7D3FC716-9CF0-4DD3-A5B3-18932E194D49}"/>
              </a:ext>
            </a:extLst>
          </p:cNvPr>
          <p:cNvSpPr>
            <a:spLocks noGrp="1"/>
          </p:cNvSpPr>
          <p:nvPr>
            <p:ph idx="1"/>
          </p:nvPr>
        </p:nvSpPr>
        <p:spPr/>
        <p:txBody>
          <a:bodyPr/>
          <a:lstStyle/>
          <a:p>
            <a:r>
              <a:rPr lang="en-US" altLang="en-US"/>
              <a:t>Skin traction</a:t>
            </a:r>
          </a:p>
          <a:p>
            <a:pPr lvl="1"/>
            <a:r>
              <a:rPr lang="en-US" altLang="en-US"/>
              <a:t>Uses Velcro boots, belts, halters, and slings</a:t>
            </a:r>
          </a:p>
          <a:p>
            <a:pPr lvl="1"/>
            <a:r>
              <a:rPr lang="en-US" altLang="en-US"/>
              <a:t>Applied snugly to the skin</a:t>
            </a:r>
          </a:p>
          <a:p>
            <a:pPr lvl="2"/>
            <a:r>
              <a:rPr lang="en-US" altLang="en-US" sz="2100"/>
              <a:t>Main purpose is to decrease spasm accompanying fractures</a:t>
            </a:r>
          </a:p>
          <a:p>
            <a:pPr lvl="2"/>
            <a:r>
              <a:rPr lang="en-US" altLang="en-US" sz="2100"/>
              <a:t>Weight is generally limited to 5 to 10 lb</a:t>
            </a:r>
          </a:p>
          <a:p>
            <a:pPr lvl="2"/>
            <a:r>
              <a:rPr lang="en-US" altLang="en-US" sz="2100"/>
              <a:t>Complaints of skin pain must be reported</a:t>
            </a:r>
          </a:p>
        </p:txBody>
      </p:sp>
      <p:sp>
        <p:nvSpPr>
          <p:cNvPr id="2" name="Slide Number Placeholder 1">
            <a:extLst>
              <a:ext uri="{FF2B5EF4-FFF2-40B4-BE49-F238E27FC236}">
                <a16:creationId xmlns:a16="http://schemas.microsoft.com/office/drawing/2014/main" id="{429EE414-49D4-492F-AAE9-47429218BB47}"/>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19</a:t>
            </a:fld>
            <a:endParaRPr lang="en-GB"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44B30F3E-B54D-458B-9E6D-BC1705D299F6}"/>
              </a:ext>
            </a:extLst>
          </p:cNvPr>
          <p:cNvSpPr>
            <a:spLocks noGrp="1"/>
          </p:cNvSpPr>
          <p:nvPr>
            <p:ph type="title"/>
          </p:nvPr>
        </p:nvSpPr>
        <p:spPr/>
        <p:txBody>
          <a:bodyPr/>
          <a:lstStyle/>
          <a:p>
            <a:r>
              <a:rPr lang="en-US" altLang="en-US"/>
              <a:t>Lesson 39.1</a:t>
            </a:r>
            <a:br>
              <a:rPr lang="en-US" altLang="en-US"/>
            </a:br>
            <a:r>
              <a:rPr lang="en-US" altLang="en-US"/>
              <a:t>Overview of Immobilization Problems  </a:t>
            </a:r>
          </a:p>
        </p:txBody>
      </p:sp>
      <p:sp>
        <p:nvSpPr>
          <p:cNvPr id="4099" name="Content Placeholder 2">
            <a:extLst>
              <a:ext uri="{FF2B5EF4-FFF2-40B4-BE49-F238E27FC236}">
                <a16:creationId xmlns:a16="http://schemas.microsoft.com/office/drawing/2014/main" id="{63312EB3-5E3D-4B83-8954-5E79CBE6F26A}"/>
              </a:ext>
            </a:extLst>
          </p:cNvPr>
          <p:cNvSpPr>
            <a:spLocks noGrp="1"/>
          </p:cNvSpPr>
          <p:nvPr>
            <p:ph idx="1"/>
          </p:nvPr>
        </p:nvSpPr>
        <p:spPr/>
        <p:txBody>
          <a:bodyPr/>
          <a:lstStyle/>
          <a:p>
            <a:pPr marL="0" indent="0">
              <a:buFont typeface="Wingdings 2" panose="05020102010507070707" pitchFamily="18" charset="2"/>
              <a:buNone/>
              <a:defRPr/>
            </a:pPr>
            <a:r>
              <a:rPr lang="en-US" sz="2700" b="1" dirty="0"/>
              <a:t>Theory	</a:t>
            </a:r>
          </a:p>
          <a:p>
            <a:pPr marL="514350" indent="-514350">
              <a:buFont typeface="+mj-lt"/>
              <a:buAutoNum type="arabicParenR"/>
              <a:defRPr/>
            </a:pPr>
            <a:r>
              <a:rPr lang="en-US" sz="2700" dirty="0"/>
              <a:t>Discuss the effects of inactivity on respiratory exchange and airway clearance.</a:t>
            </a:r>
          </a:p>
          <a:p>
            <a:pPr marL="514350" indent="-514350">
              <a:buFont typeface="+mj-lt"/>
              <a:buAutoNum type="arabicParenR"/>
              <a:defRPr/>
            </a:pPr>
            <a:r>
              <a:rPr lang="en-US" sz="2700" dirty="0"/>
              <a:t>Describe appropriate care of a cast as it dries.</a:t>
            </a:r>
          </a:p>
          <a:p>
            <a:pPr marL="514350" indent="-514350">
              <a:buFont typeface="+mj-lt"/>
              <a:buAutoNum type="arabicParenR"/>
              <a:defRPr/>
            </a:pPr>
            <a:r>
              <a:rPr lang="en-US" sz="2700" dirty="0"/>
              <a:t>Verbalize the differences among an air-fluidized bed, low air-loss bed, and continuous lateral rotation bed, listing the reasons for their use.</a:t>
            </a:r>
          </a:p>
          <a:p>
            <a:pPr marL="514350" indent="-514350">
              <a:buFont typeface="+mj-lt"/>
              <a:buAutoNum type="arabicParenR"/>
              <a:defRPr/>
            </a:pPr>
            <a:r>
              <a:rPr lang="en-US" sz="2700" dirty="0"/>
              <a:t>Name at least four pressure relief devices that help prevent skin injury in immobile patients.</a:t>
            </a:r>
          </a:p>
        </p:txBody>
      </p:sp>
      <p:sp>
        <p:nvSpPr>
          <p:cNvPr id="2" name="Slide Number Placeholder 1">
            <a:extLst>
              <a:ext uri="{FF2B5EF4-FFF2-40B4-BE49-F238E27FC236}">
                <a16:creationId xmlns:a16="http://schemas.microsoft.com/office/drawing/2014/main" id="{0E395D7E-9C8C-448F-8AB5-35DB32242ED6}"/>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2</a:t>
            </a:fld>
            <a:endParaRPr lang="en-GB"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A26D758A-C5EF-43AC-9B86-AC3EBE28E593}"/>
              </a:ext>
            </a:extLst>
          </p:cNvPr>
          <p:cNvSpPr>
            <a:spLocks noGrp="1"/>
          </p:cNvSpPr>
          <p:nvPr>
            <p:ph type="title"/>
          </p:nvPr>
        </p:nvSpPr>
        <p:spPr/>
        <p:txBody>
          <a:bodyPr/>
          <a:lstStyle/>
          <a:p>
            <a:r>
              <a:rPr lang="en-US" altLang="en-US" dirty="0"/>
              <a:t>Traction</a:t>
            </a:r>
            <a:br>
              <a:rPr lang="en-US" altLang="en-US" dirty="0"/>
            </a:br>
            <a:r>
              <a:rPr lang="en-US" altLang="en-US" sz="2800" dirty="0"/>
              <a:t> (Slide 3 of 3)</a:t>
            </a:r>
          </a:p>
        </p:txBody>
      </p:sp>
      <p:sp>
        <p:nvSpPr>
          <p:cNvPr id="39939" name="Content Placeholder 2">
            <a:extLst>
              <a:ext uri="{FF2B5EF4-FFF2-40B4-BE49-F238E27FC236}">
                <a16:creationId xmlns:a16="http://schemas.microsoft.com/office/drawing/2014/main" id="{D89B8503-6DD3-4EED-A811-3462B831BC83}"/>
              </a:ext>
            </a:extLst>
          </p:cNvPr>
          <p:cNvSpPr>
            <a:spLocks noGrp="1"/>
          </p:cNvSpPr>
          <p:nvPr>
            <p:ph idx="1"/>
          </p:nvPr>
        </p:nvSpPr>
        <p:spPr/>
        <p:txBody>
          <a:bodyPr/>
          <a:lstStyle/>
          <a:p>
            <a:r>
              <a:rPr lang="en-US" altLang="en-US"/>
              <a:t>Skeletal traction</a:t>
            </a:r>
          </a:p>
          <a:p>
            <a:pPr lvl="1"/>
            <a:r>
              <a:rPr lang="en-US" altLang="en-US"/>
              <a:t>Requires surgical placement of pins, tongs, screws, or wires anchored to the bone</a:t>
            </a:r>
          </a:p>
          <a:p>
            <a:pPr lvl="1"/>
            <a:r>
              <a:rPr lang="en-US" altLang="en-US"/>
              <a:t>Can support more weight than skin traction</a:t>
            </a:r>
          </a:p>
          <a:p>
            <a:pPr lvl="2"/>
            <a:r>
              <a:rPr lang="en-US" altLang="en-US" sz="2100"/>
              <a:t>Nurse is responsible for maintaining correct weight, alignment, and balance</a:t>
            </a:r>
          </a:p>
          <a:p>
            <a:pPr lvl="2"/>
            <a:r>
              <a:rPr lang="en-US" altLang="en-US" sz="2100"/>
              <a:t>Clear fluid drainage around pins is expected</a:t>
            </a:r>
          </a:p>
          <a:p>
            <a:pPr lvl="2"/>
            <a:r>
              <a:rPr lang="en-US" altLang="en-US" sz="2100"/>
              <a:t>Any sign of infection must be reported immediately</a:t>
            </a:r>
          </a:p>
          <a:p>
            <a:pPr lvl="2"/>
            <a:r>
              <a:rPr lang="en-US" altLang="en-US" sz="2100"/>
              <a:t>Circulation checks are performed every hour for the first 24 hours, then every 4 hours thereafter</a:t>
            </a:r>
          </a:p>
        </p:txBody>
      </p:sp>
      <p:sp>
        <p:nvSpPr>
          <p:cNvPr id="2" name="Slide Number Placeholder 1">
            <a:extLst>
              <a:ext uri="{FF2B5EF4-FFF2-40B4-BE49-F238E27FC236}">
                <a16:creationId xmlns:a16="http://schemas.microsoft.com/office/drawing/2014/main" id="{63CCB78C-3B83-4AFB-93A7-1301BFC9E1F7}"/>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20</a:t>
            </a:fld>
            <a:endParaRPr lang="en-GB"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BEAC3B5C-B0C7-4D2B-B504-1C5F4C8534B2}"/>
              </a:ext>
            </a:extLst>
          </p:cNvPr>
          <p:cNvSpPr>
            <a:spLocks noGrp="1"/>
          </p:cNvSpPr>
          <p:nvPr>
            <p:ph type="title"/>
          </p:nvPr>
        </p:nvSpPr>
        <p:spPr/>
        <p:txBody>
          <a:bodyPr/>
          <a:lstStyle/>
          <a:p>
            <a:r>
              <a:rPr lang="en-US" altLang="en-US" dirty="0"/>
              <a:t>Cast</a:t>
            </a:r>
            <a:br>
              <a:rPr lang="en-US" altLang="en-US" dirty="0"/>
            </a:br>
            <a:r>
              <a:rPr lang="en-US" altLang="en-US" sz="2800" dirty="0"/>
              <a:t>(Slide 1 of 2)</a:t>
            </a:r>
          </a:p>
        </p:txBody>
      </p:sp>
      <p:sp>
        <p:nvSpPr>
          <p:cNvPr id="41987" name="Content Placeholder 2">
            <a:extLst>
              <a:ext uri="{FF2B5EF4-FFF2-40B4-BE49-F238E27FC236}">
                <a16:creationId xmlns:a16="http://schemas.microsoft.com/office/drawing/2014/main" id="{250E55F7-7960-43A8-8F4D-0BD11993A1EC}"/>
              </a:ext>
            </a:extLst>
          </p:cNvPr>
          <p:cNvSpPr>
            <a:spLocks noGrp="1"/>
          </p:cNvSpPr>
          <p:nvPr>
            <p:ph idx="1"/>
          </p:nvPr>
        </p:nvSpPr>
        <p:spPr/>
        <p:txBody>
          <a:bodyPr/>
          <a:lstStyle/>
          <a:p>
            <a:r>
              <a:rPr lang="en-US" altLang="en-US" dirty="0"/>
              <a:t>Used to immobilize an extremity following a fracture or orthopedic procedure</a:t>
            </a:r>
          </a:p>
          <a:p>
            <a:pPr lvl="1"/>
            <a:r>
              <a:rPr lang="en-US" altLang="en-US" sz="2500" dirty="0"/>
              <a:t>Skin is protected by a layer of stockinette, followed by a layer of padding</a:t>
            </a:r>
          </a:p>
          <a:p>
            <a:pPr lvl="1"/>
            <a:r>
              <a:rPr lang="en-US" altLang="en-US" sz="2500" dirty="0"/>
              <a:t>Cast is then applied (can be plaster or fiberglass)</a:t>
            </a:r>
          </a:p>
          <a:p>
            <a:pPr lvl="1"/>
            <a:r>
              <a:rPr lang="en-US" altLang="en-US" sz="2500" dirty="0"/>
              <a:t>Cast must be protected during drying to prevent dents and uneven pressure, which can cause circulatory impairment and pressure injuries</a:t>
            </a:r>
          </a:p>
        </p:txBody>
      </p:sp>
      <p:sp>
        <p:nvSpPr>
          <p:cNvPr id="2" name="Slide Number Placeholder 1">
            <a:extLst>
              <a:ext uri="{FF2B5EF4-FFF2-40B4-BE49-F238E27FC236}">
                <a16:creationId xmlns:a16="http://schemas.microsoft.com/office/drawing/2014/main" id="{0BFA52EB-32B9-4143-A34F-9FDC2703073E}"/>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21</a:t>
            </a:fld>
            <a:endParaRPr lang="en-GB"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D7A6F874-90E1-4C1D-88FD-4AD654C26F1C}"/>
              </a:ext>
            </a:extLst>
          </p:cNvPr>
          <p:cNvSpPr>
            <a:spLocks noGrp="1"/>
          </p:cNvSpPr>
          <p:nvPr>
            <p:ph type="title"/>
          </p:nvPr>
        </p:nvSpPr>
        <p:spPr/>
        <p:txBody>
          <a:bodyPr/>
          <a:lstStyle/>
          <a:p>
            <a:r>
              <a:rPr lang="en-US" altLang="en-US" dirty="0"/>
              <a:t>Figure 39.4: Hip spica cast </a:t>
            </a:r>
          </a:p>
        </p:txBody>
      </p:sp>
      <p:pic>
        <p:nvPicPr>
          <p:cNvPr id="44035" name="Picture 6" descr="Figure is an illustration of a hip spica cast.&#10;Refer to your accessibility office for long text describing the illustration.">
            <a:extLst>
              <a:ext uri="{FF2B5EF4-FFF2-40B4-BE49-F238E27FC236}">
                <a16:creationId xmlns:a16="http://schemas.microsoft.com/office/drawing/2014/main" id="{B8F299A4-CCAA-4E3D-9B75-73DB5BF44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438" y="1306513"/>
            <a:ext cx="1889125"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8763099-5560-4DA2-9341-A948EA42F07C}"/>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22</a:t>
            </a:fld>
            <a:endParaRPr lang="en-GB"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A7311761-5EC1-4DB3-8C76-629B48744AA8}"/>
              </a:ext>
            </a:extLst>
          </p:cNvPr>
          <p:cNvSpPr>
            <a:spLocks noGrp="1"/>
          </p:cNvSpPr>
          <p:nvPr>
            <p:ph type="title"/>
          </p:nvPr>
        </p:nvSpPr>
        <p:spPr/>
        <p:txBody>
          <a:bodyPr/>
          <a:lstStyle/>
          <a:p>
            <a:r>
              <a:rPr lang="en-US" altLang="en-US" dirty="0"/>
              <a:t>Cast</a:t>
            </a:r>
            <a:br>
              <a:rPr lang="en-US" altLang="en-US" dirty="0"/>
            </a:br>
            <a:r>
              <a:rPr lang="en-US" altLang="en-US" sz="2800" dirty="0"/>
              <a:t>(Slide 2 of 2)</a:t>
            </a:r>
          </a:p>
        </p:txBody>
      </p:sp>
      <p:sp>
        <p:nvSpPr>
          <p:cNvPr id="3" name="Content Placeholder 2">
            <a:extLst>
              <a:ext uri="{FF2B5EF4-FFF2-40B4-BE49-F238E27FC236}">
                <a16:creationId xmlns:a16="http://schemas.microsoft.com/office/drawing/2014/main" id="{05883C5D-AB00-41E3-A2A5-93A974DF585D}"/>
              </a:ext>
            </a:extLst>
          </p:cNvPr>
          <p:cNvSpPr>
            <a:spLocks noGrp="1"/>
          </p:cNvSpPr>
          <p:nvPr>
            <p:ph idx="1"/>
          </p:nvPr>
        </p:nvSpPr>
        <p:spPr/>
        <p:txBody>
          <a:bodyPr/>
          <a:lstStyle/>
          <a:p>
            <a:pPr>
              <a:defRPr/>
            </a:pPr>
            <a:r>
              <a:rPr lang="en-US" dirty="0"/>
              <a:t>When handling a cast, use the palms of the hands and the flat part of the fingers</a:t>
            </a:r>
          </a:p>
          <a:p>
            <a:pPr>
              <a:defRPr/>
            </a:pPr>
            <a:r>
              <a:rPr lang="en-US" dirty="0"/>
              <a:t>Swelling is common and, if left uncontrolled, can cause circulatory impairment and pressure injury</a:t>
            </a:r>
          </a:p>
          <a:p>
            <a:pPr>
              <a:defRPr/>
            </a:pPr>
            <a:r>
              <a:rPr lang="en-US" dirty="0"/>
              <a:t>Cast edges should be padded</a:t>
            </a:r>
          </a:p>
          <a:p>
            <a:pPr>
              <a:defRPr/>
            </a:pPr>
            <a:r>
              <a:rPr lang="en-US" dirty="0"/>
              <a:t>Tight cast may be bivalved </a:t>
            </a:r>
          </a:p>
          <a:p>
            <a:pPr>
              <a:defRPr/>
            </a:pPr>
            <a:r>
              <a:rPr lang="en-US" dirty="0"/>
              <a:t>Bars on hip spica cast should not be used for lifting or turning</a:t>
            </a:r>
          </a:p>
          <a:p>
            <a:pPr marL="0" indent="0">
              <a:buFont typeface="Wingdings 2" panose="05020102010507070707" pitchFamily="18" charset="2"/>
              <a:buNone/>
              <a:defRPr/>
            </a:pPr>
            <a:endParaRPr lang="en-US" dirty="0"/>
          </a:p>
        </p:txBody>
      </p:sp>
      <p:sp>
        <p:nvSpPr>
          <p:cNvPr id="2" name="Slide Number Placeholder 1">
            <a:extLst>
              <a:ext uri="{FF2B5EF4-FFF2-40B4-BE49-F238E27FC236}">
                <a16:creationId xmlns:a16="http://schemas.microsoft.com/office/drawing/2014/main" id="{BD739A2F-EEA1-444E-85CC-845678726640}"/>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23</a:t>
            </a:fld>
            <a:endParaRPr lang="en-GB"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343B523E-E8BF-41A1-B166-97F34B262E6B}"/>
              </a:ext>
            </a:extLst>
          </p:cNvPr>
          <p:cNvSpPr>
            <a:spLocks noGrp="1"/>
          </p:cNvSpPr>
          <p:nvPr>
            <p:ph type="title"/>
          </p:nvPr>
        </p:nvSpPr>
        <p:spPr/>
        <p:txBody>
          <a:bodyPr/>
          <a:lstStyle/>
          <a:p>
            <a:r>
              <a:rPr lang="en-US" altLang="en-US" dirty="0"/>
              <a:t>External Fixators</a:t>
            </a:r>
          </a:p>
        </p:txBody>
      </p:sp>
      <p:sp>
        <p:nvSpPr>
          <p:cNvPr id="48131" name="Content Placeholder 2">
            <a:extLst>
              <a:ext uri="{FF2B5EF4-FFF2-40B4-BE49-F238E27FC236}">
                <a16:creationId xmlns:a16="http://schemas.microsoft.com/office/drawing/2014/main" id="{DE78E2C6-3E35-4294-81D7-15AFF6ECDDEE}"/>
              </a:ext>
            </a:extLst>
          </p:cNvPr>
          <p:cNvSpPr>
            <a:spLocks noGrp="1"/>
          </p:cNvSpPr>
          <p:nvPr>
            <p:ph idx="1"/>
          </p:nvPr>
        </p:nvSpPr>
        <p:spPr/>
        <p:txBody>
          <a:bodyPr/>
          <a:lstStyle/>
          <a:p>
            <a:r>
              <a:rPr lang="en-US" altLang="en-US" dirty="0"/>
              <a:t>Pins, screws, or tongs inserted through one or more bones to stabilize fragments during healing</a:t>
            </a:r>
          </a:p>
          <a:p>
            <a:pPr lvl="1"/>
            <a:r>
              <a:rPr lang="en-US" altLang="en-US" sz="2500" dirty="0"/>
              <a:t>Metal inserts are attached to an external frame</a:t>
            </a:r>
          </a:p>
          <a:p>
            <a:pPr lvl="1"/>
            <a:r>
              <a:rPr lang="en-US" altLang="en-US" sz="2500" dirty="0"/>
              <a:t>Fixators allow patient to be more active </a:t>
            </a:r>
          </a:p>
          <a:p>
            <a:pPr lvl="1"/>
            <a:r>
              <a:rPr lang="en-US" altLang="en-US" sz="2500" dirty="0"/>
              <a:t>Device needs to be checked for stability every 4 hours</a:t>
            </a:r>
          </a:p>
          <a:p>
            <a:pPr lvl="1"/>
            <a:r>
              <a:rPr lang="en-US" altLang="en-US" sz="2500" dirty="0"/>
              <a:t>Pin care is required to prevent infection</a:t>
            </a:r>
          </a:p>
        </p:txBody>
      </p:sp>
      <p:sp>
        <p:nvSpPr>
          <p:cNvPr id="2" name="Slide Number Placeholder 1">
            <a:extLst>
              <a:ext uri="{FF2B5EF4-FFF2-40B4-BE49-F238E27FC236}">
                <a16:creationId xmlns:a16="http://schemas.microsoft.com/office/drawing/2014/main" id="{D3C7A33C-CEE3-4DFD-A79D-C72C150D5B62}"/>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24</a:t>
            </a:fld>
            <a:endParaRPr lang="en-GB"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235A999E-E74C-445A-BC5E-C1CC43BBC3D6}"/>
              </a:ext>
            </a:extLst>
          </p:cNvPr>
          <p:cNvSpPr>
            <a:spLocks noGrp="1"/>
          </p:cNvSpPr>
          <p:nvPr>
            <p:ph type="title"/>
          </p:nvPr>
        </p:nvSpPr>
        <p:spPr/>
        <p:txBody>
          <a:bodyPr/>
          <a:lstStyle/>
          <a:p>
            <a:r>
              <a:rPr lang="en-US" altLang="en-US" sz="3600" dirty="0"/>
              <a:t>Figure 39.5: An external fixator holding fractured bones in place </a:t>
            </a:r>
          </a:p>
        </p:txBody>
      </p:sp>
      <p:pic>
        <p:nvPicPr>
          <p:cNvPr id="50179" name="Picture 6" descr="Figure is a photo of an external fixator holding fractured bones in place.&#10;Refer to your accessibility office for long text describing the illustration.">
            <a:extLst>
              <a:ext uri="{FF2B5EF4-FFF2-40B4-BE49-F238E27FC236}">
                <a16:creationId xmlns:a16="http://schemas.microsoft.com/office/drawing/2014/main" id="{7DCB7ABC-D1F6-4B21-857B-9C163394C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1681163"/>
            <a:ext cx="6435725"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34D9613-BA5C-410C-BD23-BB6FA10E2FF3}"/>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25</a:t>
            </a:fld>
            <a:endParaRPr lang="en-GB"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3A6E6460-8BE6-4ADB-98FB-70AF655F138E}"/>
              </a:ext>
            </a:extLst>
          </p:cNvPr>
          <p:cNvSpPr>
            <a:spLocks noGrp="1"/>
          </p:cNvSpPr>
          <p:nvPr>
            <p:ph type="title"/>
          </p:nvPr>
        </p:nvSpPr>
        <p:spPr/>
        <p:txBody>
          <a:bodyPr/>
          <a:lstStyle/>
          <a:p>
            <a:r>
              <a:rPr lang="en-US" altLang="en-US" sz="3600"/>
              <a:t>Devices Used to Prevent </a:t>
            </a:r>
            <a:br>
              <a:rPr lang="en-US" altLang="en-US" sz="3600"/>
            </a:br>
            <a:r>
              <a:rPr lang="en-US" altLang="en-US" sz="3600"/>
              <a:t>Problems of Immobility </a:t>
            </a:r>
          </a:p>
        </p:txBody>
      </p:sp>
      <p:sp>
        <p:nvSpPr>
          <p:cNvPr id="52227" name="Content Placeholder 2">
            <a:extLst>
              <a:ext uri="{FF2B5EF4-FFF2-40B4-BE49-F238E27FC236}">
                <a16:creationId xmlns:a16="http://schemas.microsoft.com/office/drawing/2014/main" id="{FD5F9688-BBEB-4E72-BF0E-9C53748F4255}"/>
              </a:ext>
            </a:extLst>
          </p:cNvPr>
          <p:cNvSpPr>
            <a:spLocks noGrp="1"/>
          </p:cNvSpPr>
          <p:nvPr>
            <p:ph idx="1"/>
          </p:nvPr>
        </p:nvSpPr>
        <p:spPr/>
        <p:txBody>
          <a:bodyPr/>
          <a:lstStyle/>
          <a:p>
            <a:r>
              <a:rPr lang="en-US" altLang="en-US" sz="2300" dirty="0"/>
              <a:t>Air-fluidized beds</a:t>
            </a:r>
          </a:p>
          <a:p>
            <a:pPr lvl="1"/>
            <a:r>
              <a:rPr lang="en-US" altLang="en-US" sz="2000" dirty="0"/>
              <a:t>Tiny silicone beads contained within the bed under a flexible, air-permeable filter sheet </a:t>
            </a:r>
          </a:p>
          <a:p>
            <a:r>
              <a:rPr lang="en-US" altLang="en-US" sz="2300" dirty="0"/>
              <a:t>Low air-loss beds</a:t>
            </a:r>
          </a:p>
          <a:p>
            <a:pPr lvl="1"/>
            <a:r>
              <a:rPr lang="en-US" altLang="en-US" sz="2000" dirty="0"/>
              <a:t>Achieved by distributing air through multiple cushions connected in a series </a:t>
            </a:r>
          </a:p>
          <a:p>
            <a:r>
              <a:rPr lang="en-US" altLang="en-US" sz="2300" dirty="0"/>
              <a:t>Continuous lateral-rotation beds</a:t>
            </a:r>
          </a:p>
          <a:p>
            <a:pPr lvl="1"/>
            <a:r>
              <a:rPr lang="en-US" altLang="en-US" sz="2000" dirty="0"/>
              <a:t>Bed turns in an arc up to 80 degrees and can be set to pause on either side for up to 30 minutes </a:t>
            </a:r>
          </a:p>
        </p:txBody>
      </p:sp>
      <p:sp>
        <p:nvSpPr>
          <p:cNvPr id="2" name="Slide Number Placeholder 1">
            <a:extLst>
              <a:ext uri="{FF2B5EF4-FFF2-40B4-BE49-F238E27FC236}">
                <a16:creationId xmlns:a16="http://schemas.microsoft.com/office/drawing/2014/main" id="{43CA71B9-42B7-4CB1-AB94-D993A295C338}"/>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26</a:t>
            </a:fld>
            <a:endParaRPr lang="en-GB"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F700F1B6-D4FF-4DEB-9B14-DD7253132EF0}"/>
              </a:ext>
            </a:extLst>
          </p:cNvPr>
          <p:cNvSpPr>
            <a:spLocks noGrp="1"/>
          </p:cNvSpPr>
          <p:nvPr>
            <p:ph type="title"/>
          </p:nvPr>
        </p:nvSpPr>
        <p:spPr/>
        <p:txBody>
          <a:bodyPr/>
          <a:lstStyle/>
          <a:p>
            <a:r>
              <a:rPr lang="en-US" altLang="en-US" sz="3600" dirty="0"/>
              <a:t>Figure 39.6: </a:t>
            </a:r>
            <a:r>
              <a:rPr lang="en-US" altLang="en-US" sz="3600" dirty="0" err="1"/>
              <a:t>Clinitron-Elexis</a:t>
            </a:r>
            <a:r>
              <a:rPr lang="en-US" altLang="en-US" sz="3600" dirty="0"/>
              <a:t> air-fluidized therapy unit </a:t>
            </a:r>
          </a:p>
        </p:txBody>
      </p:sp>
      <p:pic>
        <p:nvPicPr>
          <p:cNvPr id="54275" name="Picture 6" descr="Figure is an illustration of an air-fluidized therapy unit.&#10;Refer to your accessibility office for long text describing the illustration.">
            <a:extLst>
              <a:ext uri="{FF2B5EF4-FFF2-40B4-BE49-F238E27FC236}">
                <a16:creationId xmlns:a16="http://schemas.microsoft.com/office/drawing/2014/main" id="{4B2EBB9F-AC7F-4498-9216-84267884C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575" y="1536700"/>
            <a:ext cx="4260850" cy="47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78A0843-3FF7-4637-AC23-6B9799CC7C6C}"/>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27</a:t>
            </a:fld>
            <a:endParaRPr lang="en-GB"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descr="Figure is an illustration of a continuous lateral rotation kinetic therapy bed.&#10;Refer to your accessibility office for long text describing the illustration.">
            <a:extLst>
              <a:ext uri="{FF2B5EF4-FFF2-40B4-BE49-F238E27FC236}">
                <a16:creationId xmlns:a16="http://schemas.microsoft.com/office/drawing/2014/main" id="{E0974E30-6B61-471D-939F-CD58009D8194}"/>
              </a:ext>
            </a:extLst>
          </p:cNvPr>
          <p:cNvSpPr>
            <a:spLocks noGrp="1"/>
          </p:cNvSpPr>
          <p:nvPr>
            <p:ph type="title"/>
          </p:nvPr>
        </p:nvSpPr>
        <p:spPr/>
        <p:txBody>
          <a:bodyPr/>
          <a:lstStyle/>
          <a:p>
            <a:r>
              <a:rPr lang="en-US" altLang="en-US" sz="3200" dirty="0"/>
              <a:t>Figure 39.7: Roto-Rest Delta kinetic therapy bed </a:t>
            </a:r>
          </a:p>
        </p:txBody>
      </p:sp>
      <p:pic>
        <p:nvPicPr>
          <p:cNvPr id="56323" name="Picture 6" descr="Figure is an illustration of a Roto-Rest Delta kinetic therapy bed.&#10;Refer to your accessibility office for long text describing the illustration.&#10;">
            <a:extLst>
              <a:ext uri="{FF2B5EF4-FFF2-40B4-BE49-F238E27FC236}">
                <a16:creationId xmlns:a16="http://schemas.microsoft.com/office/drawing/2014/main" id="{235C2EDB-E1E8-4FDF-9978-656E1D5EC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1651000"/>
            <a:ext cx="676275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CC8090E-7C7D-4572-9A08-B1FACD8BF5B3}"/>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28</a:t>
            </a:fld>
            <a:endParaRPr lang="en-GB"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2463EF11-CB30-46E2-880D-69EE8030DE82}"/>
              </a:ext>
            </a:extLst>
          </p:cNvPr>
          <p:cNvSpPr>
            <a:spLocks noGrp="1"/>
          </p:cNvSpPr>
          <p:nvPr>
            <p:ph type="title"/>
          </p:nvPr>
        </p:nvSpPr>
        <p:spPr/>
        <p:txBody>
          <a:bodyPr/>
          <a:lstStyle/>
          <a:p>
            <a:r>
              <a:rPr lang="en-US" altLang="en-US" sz="3600" dirty="0"/>
              <a:t>Devices Used to Prevent Problems of Immobility (Slide 2 of 3)</a:t>
            </a:r>
          </a:p>
        </p:txBody>
      </p:sp>
      <p:sp>
        <p:nvSpPr>
          <p:cNvPr id="58371" name="Content Placeholder 2">
            <a:extLst>
              <a:ext uri="{FF2B5EF4-FFF2-40B4-BE49-F238E27FC236}">
                <a16:creationId xmlns:a16="http://schemas.microsoft.com/office/drawing/2014/main" id="{CEA4F070-CC24-4BF9-B64D-4A83FB18C316}"/>
              </a:ext>
            </a:extLst>
          </p:cNvPr>
          <p:cNvSpPr>
            <a:spLocks noGrp="1"/>
          </p:cNvSpPr>
          <p:nvPr>
            <p:ph idx="1"/>
          </p:nvPr>
        </p:nvSpPr>
        <p:spPr/>
        <p:txBody>
          <a:bodyPr/>
          <a:lstStyle/>
          <a:p>
            <a:r>
              <a:rPr lang="en-US" altLang="en-US"/>
              <a:t>Pressure-relief devices</a:t>
            </a:r>
          </a:p>
          <a:p>
            <a:pPr lvl="1"/>
            <a:r>
              <a:rPr lang="en-US" altLang="en-US"/>
              <a:t>Aid in reducing skin trauma from pressure for patients in standard hospital beds</a:t>
            </a:r>
          </a:p>
          <a:p>
            <a:pPr lvl="2"/>
            <a:r>
              <a:rPr lang="en-US" altLang="en-US" sz="2100"/>
              <a:t>Foam and gel pads </a:t>
            </a:r>
          </a:p>
          <a:p>
            <a:pPr lvl="2"/>
            <a:r>
              <a:rPr lang="en-US" altLang="en-US" sz="2100"/>
              <a:t>Sheepskin pads </a:t>
            </a:r>
          </a:p>
          <a:p>
            <a:pPr lvl="2"/>
            <a:r>
              <a:rPr lang="en-US" altLang="en-US" sz="2100"/>
              <a:t>Heel and elbow protectors</a:t>
            </a:r>
          </a:p>
          <a:p>
            <a:pPr lvl="2"/>
            <a:r>
              <a:rPr lang="en-US" altLang="en-US" sz="2100"/>
              <a:t>Pulsating air pads </a:t>
            </a:r>
          </a:p>
          <a:p>
            <a:pPr lvl="2"/>
            <a:r>
              <a:rPr lang="en-US" altLang="en-US" sz="2100"/>
              <a:t>Water mattresses that lie on top of the regular mattress </a:t>
            </a:r>
          </a:p>
        </p:txBody>
      </p:sp>
      <p:sp>
        <p:nvSpPr>
          <p:cNvPr id="2" name="Slide Number Placeholder 1">
            <a:extLst>
              <a:ext uri="{FF2B5EF4-FFF2-40B4-BE49-F238E27FC236}">
                <a16:creationId xmlns:a16="http://schemas.microsoft.com/office/drawing/2014/main" id="{DD845042-2B6A-4BE4-BE21-A03137AC3220}"/>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29</a:t>
            </a:fld>
            <a:endParaRPr lang="en-GB"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13454B5A-294A-440A-B936-D02C6CBCEFB1}"/>
              </a:ext>
            </a:extLst>
          </p:cNvPr>
          <p:cNvSpPr>
            <a:spLocks noGrp="1"/>
          </p:cNvSpPr>
          <p:nvPr>
            <p:ph type="title"/>
          </p:nvPr>
        </p:nvSpPr>
        <p:spPr/>
        <p:txBody>
          <a:bodyPr/>
          <a:lstStyle/>
          <a:p>
            <a:r>
              <a:rPr lang="en-US" altLang="en-US"/>
              <a:t>Lesson 39.1</a:t>
            </a:r>
            <a:br>
              <a:rPr lang="en-US" altLang="en-US"/>
            </a:br>
            <a:r>
              <a:rPr lang="en-US" altLang="en-US"/>
              <a:t>Overview of Immobilization Problems </a:t>
            </a:r>
          </a:p>
        </p:txBody>
      </p:sp>
      <p:sp>
        <p:nvSpPr>
          <p:cNvPr id="5123" name="Content Placeholder 2">
            <a:extLst>
              <a:ext uri="{FF2B5EF4-FFF2-40B4-BE49-F238E27FC236}">
                <a16:creationId xmlns:a16="http://schemas.microsoft.com/office/drawing/2014/main" id="{6E63EFA2-1C7B-45A1-90D0-5B3EFA9B4AFA}"/>
              </a:ext>
            </a:extLst>
          </p:cNvPr>
          <p:cNvSpPr>
            <a:spLocks noGrp="1"/>
          </p:cNvSpPr>
          <p:nvPr>
            <p:ph idx="1"/>
          </p:nvPr>
        </p:nvSpPr>
        <p:spPr/>
        <p:txBody>
          <a:bodyPr/>
          <a:lstStyle/>
          <a:p>
            <a:pPr marL="0" indent="0">
              <a:buFont typeface="Wingdings 2" panose="05020102010507070707" pitchFamily="18" charset="2"/>
              <a:buNone/>
              <a:defRPr/>
            </a:pPr>
            <a:r>
              <a:rPr lang="en-US" b="1" dirty="0"/>
              <a:t>Clinical Practice	</a:t>
            </a:r>
          </a:p>
          <a:p>
            <a:pPr marL="514350" indent="-514350">
              <a:buFont typeface="+mj-lt"/>
              <a:buAutoNum type="arabicParenR"/>
              <a:defRPr/>
            </a:pPr>
            <a:r>
              <a:rPr lang="en-US" dirty="0"/>
              <a:t>Devise a plan of care for meeting the psychosocial needs of the alert, immobile patient.</a:t>
            </a:r>
          </a:p>
          <a:p>
            <a:pPr marL="514350" indent="-514350">
              <a:buFont typeface="+mj-lt"/>
              <a:buAutoNum type="arabicParenR"/>
              <a:defRPr/>
            </a:pPr>
            <a:r>
              <a:rPr lang="en-US" dirty="0"/>
              <a:t>Correctly care for the patient undergoing skin traction.</a:t>
            </a:r>
          </a:p>
          <a:p>
            <a:pPr marL="514350" indent="-514350">
              <a:buFont typeface="+mj-lt"/>
              <a:buAutoNum type="arabicParenR"/>
              <a:defRPr/>
            </a:pPr>
            <a:r>
              <a:rPr lang="en-US" dirty="0"/>
              <a:t>Use lift sheets and roller or slide devices to move immobilized patients.</a:t>
            </a:r>
          </a:p>
        </p:txBody>
      </p:sp>
      <p:sp>
        <p:nvSpPr>
          <p:cNvPr id="2" name="Slide Number Placeholder 1">
            <a:extLst>
              <a:ext uri="{FF2B5EF4-FFF2-40B4-BE49-F238E27FC236}">
                <a16:creationId xmlns:a16="http://schemas.microsoft.com/office/drawing/2014/main" id="{C10BD8FC-1CF3-4F3E-B0E5-9ABD7C06B17B}"/>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3</a:t>
            </a:fld>
            <a:endParaRPr lang="en-GB"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DE4BF1D5-1162-4456-B7C3-D5A6F87514EA}"/>
              </a:ext>
            </a:extLst>
          </p:cNvPr>
          <p:cNvSpPr>
            <a:spLocks noGrp="1"/>
          </p:cNvSpPr>
          <p:nvPr>
            <p:ph type="title"/>
          </p:nvPr>
        </p:nvSpPr>
        <p:spPr/>
        <p:txBody>
          <a:bodyPr/>
          <a:lstStyle/>
          <a:p>
            <a:r>
              <a:rPr lang="en-US" altLang="en-US" sz="3600" dirty="0"/>
              <a:t>Figure 39.8: Alternating air </a:t>
            </a:r>
            <a:br>
              <a:rPr lang="en-US" altLang="en-US" sz="3600" dirty="0"/>
            </a:br>
            <a:r>
              <a:rPr lang="en-US" altLang="en-US" sz="3600" dirty="0"/>
              <a:t>mattress pad </a:t>
            </a:r>
          </a:p>
        </p:txBody>
      </p:sp>
      <p:pic>
        <p:nvPicPr>
          <p:cNvPr id="60420" name="Picture 1" descr="Figure is an illustration of an alternating air mattress pad.&#10;Refer to your accessibility office for long text describing the illustration.">
            <a:extLst>
              <a:ext uri="{FF2B5EF4-FFF2-40B4-BE49-F238E27FC236}">
                <a16:creationId xmlns:a16="http://schemas.microsoft.com/office/drawing/2014/main" id="{F7E1D8EE-8D42-4B91-A2FD-B8784F02A3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46275" y="1978025"/>
            <a:ext cx="4886325"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817983B-2F3C-49E4-ACBD-8C88D8818B5C}"/>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30</a:t>
            </a:fld>
            <a:endParaRPr lang="en-GB"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2276F644-6F42-4A4C-9D77-0B69C352D517}"/>
              </a:ext>
            </a:extLst>
          </p:cNvPr>
          <p:cNvSpPr>
            <a:spLocks noGrp="1"/>
          </p:cNvSpPr>
          <p:nvPr>
            <p:ph type="title"/>
          </p:nvPr>
        </p:nvSpPr>
        <p:spPr/>
        <p:txBody>
          <a:bodyPr/>
          <a:lstStyle/>
          <a:p>
            <a:r>
              <a:rPr lang="en-US" altLang="en-US" sz="3600" dirty="0"/>
              <a:t>Figure 39.9: Heel protector helps prevent skin breakdown </a:t>
            </a:r>
          </a:p>
        </p:txBody>
      </p:sp>
      <p:pic>
        <p:nvPicPr>
          <p:cNvPr id="62468" name="Picture 1" descr="Figure is an illustration of a heel protector.&#10;Refer to your accessibility office for long text describing the illustration.">
            <a:extLst>
              <a:ext uri="{FF2B5EF4-FFF2-40B4-BE49-F238E27FC236}">
                <a16:creationId xmlns:a16="http://schemas.microsoft.com/office/drawing/2014/main" id="{17367C03-723B-4A49-8B0E-BEABFEAF6B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2047875"/>
            <a:ext cx="4754562"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659BCCE-D262-410D-80EA-D33BBDF295F8}"/>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31</a:t>
            </a:fld>
            <a:endParaRPr lang="en-GB"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CA1611B2-0232-4EF0-A0DF-09F75511C3B4}"/>
              </a:ext>
            </a:extLst>
          </p:cNvPr>
          <p:cNvSpPr>
            <a:spLocks noGrp="1"/>
          </p:cNvSpPr>
          <p:nvPr>
            <p:ph type="title"/>
          </p:nvPr>
        </p:nvSpPr>
        <p:spPr/>
        <p:txBody>
          <a:bodyPr/>
          <a:lstStyle/>
          <a:p>
            <a:r>
              <a:rPr lang="en-US" altLang="en-US" sz="3600" dirty="0"/>
              <a:t>Devices Used to Prevent Problems of Immobility (Slide 3 of 3) </a:t>
            </a:r>
          </a:p>
        </p:txBody>
      </p:sp>
      <p:sp>
        <p:nvSpPr>
          <p:cNvPr id="64515" name="Content Placeholder 2">
            <a:extLst>
              <a:ext uri="{FF2B5EF4-FFF2-40B4-BE49-F238E27FC236}">
                <a16:creationId xmlns:a16="http://schemas.microsoft.com/office/drawing/2014/main" id="{91CCAA2B-7FF8-4234-A85A-15952784B432}"/>
              </a:ext>
            </a:extLst>
          </p:cNvPr>
          <p:cNvSpPr>
            <a:spLocks noGrp="1"/>
          </p:cNvSpPr>
          <p:nvPr>
            <p:ph idx="1"/>
          </p:nvPr>
        </p:nvSpPr>
        <p:spPr/>
        <p:txBody>
          <a:bodyPr/>
          <a:lstStyle/>
          <a:p>
            <a:r>
              <a:rPr lang="en-US" altLang="en-US"/>
              <a:t>Continuous passive motion machine</a:t>
            </a:r>
          </a:p>
          <a:p>
            <a:pPr lvl="1"/>
            <a:r>
              <a:rPr lang="en-US" altLang="en-US"/>
              <a:t>Often ordered to restore joint function after orthopedic surgery to replace a joint </a:t>
            </a:r>
          </a:p>
          <a:p>
            <a:pPr lvl="1"/>
            <a:r>
              <a:rPr lang="en-US" altLang="en-US"/>
              <a:t>Used to exercise the extremity and joint, thus preventing contracture, muscle atrophy, venous stasis, and thrombus formation </a:t>
            </a:r>
          </a:p>
        </p:txBody>
      </p:sp>
      <p:sp>
        <p:nvSpPr>
          <p:cNvPr id="2" name="Slide Number Placeholder 1">
            <a:extLst>
              <a:ext uri="{FF2B5EF4-FFF2-40B4-BE49-F238E27FC236}">
                <a16:creationId xmlns:a16="http://schemas.microsoft.com/office/drawing/2014/main" id="{4BC8B641-6809-45E9-A463-7A7435BCC1F3}"/>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32</a:t>
            </a:fld>
            <a:endParaRPr lang="en-GB"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2CD82ECD-7EF3-4A99-B016-381F1885F863}"/>
              </a:ext>
            </a:extLst>
          </p:cNvPr>
          <p:cNvSpPr>
            <a:spLocks noGrp="1"/>
          </p:cNvSpPr>
          <p:nvPr>
            <p:ph type="title"/>
          </p:nvPr>
        </p:nvSpPr>
        <p:spPr/>
        <p:txBody>
          <a:bodyPr/>
          <a:lstStyle/>
          <a:p>
            <a:r>
              <a:rPr lang="en-US" altLang="en-US" sz="3600" dirty="0"/>
              <a:t>Figure 39.10: Continuous passive motion machine for the knee joint </a:t>
            </a:r>
          </a:p>
        </p:txBody>
      </p:sp>
      <p:pic>
        <p:nvPicPr>
          <p:cNvPr id="66564" name="Picture 1" descr="Figure is a photo of a continuous passive motion machine.&#10;Refer to your accessibility office for long text describing the illustration.">
            <a:extLst>
              <a:ext uri="{FF2B5EF4-FFF2-40B4-BE49-F238E27FC236}">
                <a16:creationId xmlns:a16="http://schemas.microsoft.com/office/drawing/2014/main" id="{0E012621-70A1-465A-AF68-0425094CD8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1488" y="2198688"/>
            <a:ext cx="5286375"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0A76033-4D5C-4F90-9602-B14E6305E9D1}"/>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33</a:t>
            </a:fld>
            <a:endParaRPr lang="en-GB"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94345A9D-7ACB-48E1-9580-96A069B2A84E}"/>
              </a:ext>
            </a:extLst>
          </p:cNvPr>
          <p:cNvSpPr>
            <a:spLocks noGrp="1"/>
          </p:cNvSpPr>
          <p:nvPr>
            <p:ph type="title"/>
          </p:nvPr>
        </p:nvSpPr>
        <p:spPr/>
        <p:txBody>
          <a:bodyPr/>
          <a:lstStyle/>
          <a:p>
            <a:r>
              <a:rPr lang="en-US" altLang="en-US"/>
              <a:t>Therapeutic Exercise </a:t>
            </a:r>
          </a:p>
        </p:txBody>
      </p:sp>
      <p:sp>
        <p:nvSpPr>
          <p:cNvPr id="68611" name="Content Placeholder 2">
            <a:extLst>
              <a:ext uri="{FF2B5EF4-FFF2-40B4-BE49-F238E27FC236}">
                <a16:creationId xmlns:a16="http://schemas.microsoft.com/office/drawing/2014/main" id="{F1DC6D71-EC1A-4D52-B1A4-CDF2C4617BC9}"/>
              </a:ext>
            </a:extLst>
          </p:cNvPr>
          <p:cNvSpPr>
            <a:spLocks noGrp="1"/>
          </p:cNvSpPr>
          <p:nvPr>
            <p:ph idx="1"/>
          </p:nvPr>
        </p:nvSpPr>
        <p:spPr/>
        <p:txBody>
          <a:bodyPr/>
          <a:lstStyle/>
          <a:p>
            <a:r>
              <a:rPr lang="en-US" altLang="en-US"/>
              <a:t>Physical therapy often ordered for patient who is immobilized for an extended period of time </a:t>
            </a:r>
          </a:p>
          <a:p>
            <a:r>
              <a:rPr lang="en-US" altLang="en-US"/>
              <a:t>Full ROM exercises should be performed either actively or passively several times a day </a:t>
            </a:r>
          </a:p>
          <a:p>
            <a:r>
              <a:rPr lang="en-US" altLang="en-US"/>
              <a:t>To prevent joint injury while performing passive ROM exercises, support the limb to be exercised above and below the joint </a:t>
            </a:r>
          </a:p>
        </p:txBody>
      </p:sp>
      <p:sp>
        <p:nvSpPr>
          <p:cNvPr id="2" name="Slide Number Placeholder 1">
            <a:extLst>
              <a:ext uri="{FF2B5EF4-FFF2-40B4-BE49-F238E27FC236}">
                <a16:creationId xmlns:a16="http://schemas.microsoft.com/office/drawing/2014/main" id="{EC01462E-B41E-4378-AF99-E3076BBA3927}"/>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34</a:t>
            </a:fld>
            <a:endParaRPr lang="en-GB"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F91D8DF7-265B-4084-B73A-EDABDA47881D}"/>
              </a:ext>
            </a:extLst>
          </p:cNvPr>
          <p:cNvSpPr>
            <a:spLocks noGrp="1"/>
          </p:cNvSpPr>
          <p:nvPr>
            <p:ph type="title"/>
          </p:nvPr>
        </p:nvSpPr>
        <p:spPr/>
        <p:txBody>
          <a:bodyPr/>
          <a:lstStyle/>
          <a:p>
            <a:r>
              <a:rPr lang="en-US" altLang="en-US"/>
              <a:t>Question 1</a:t>
            </a:r>
          </a:p>
        </p:txBody>
      </p:sp>
      <p:sp>
        <p:nvSpPr>
          <p:cNvPr id="3" name="Content Placeholder 2">
            <a:extLst>
              <a:ext uri="{FF2B5EF4-FFF2-40B4-BE49-F238E27FC236}">
                <a16:creationId xmlns:a16="http://schemas.microsoft.com/office/drawing/2014/main" id="{F9E2B8C0-06A8-40BE-921A-590BC414E5A7}"/>
              </a:ext>
            </a:extLst>
          </p:cNvPr>
          <p:cNvSpPr>
            <a:spLocks noGrp="1"/>
          </p:cNvSpPr>
          <p:nvPr>
            <p:ph idx="1"/>
          </p:nvPr>
        </p:nvSpPr>
        <p:spPr/>
        <p:txBody>
          <a:bodyPr/>
          <a:lstStyle/>
          <a:p>
            <a:pPr marL="0" indent="0">
              <a:buFont typeface="Wingdings 2" panose="05020102010507070707" pitchFamily="18" charset="2"/>
              <a:buNone/>
              <a:defRPr/>
            </a:pPr>
            <a:r>
              <a:rPr lang="en-US" dirty="0"/>
              <a:t>Sharon’s patient has had restricted movement for a long time. One major complication Sharon’s patient might develop is:</a:t>
            </a:r>
          </a:p>
          <a:p>
            <a:pPr marL="0" indent="0">
              <a:buFont typeface="Wingdings 2" panose="05020102010507070707" pitchFamily="18" charset="2"/>
              <a:buNone/>
              <a:defRPr/>
            </a:pPr>
            <a:r>
              <a:rPr lang="en-US" dirty="0"/>
              <a:t> </a:t>
            </a:r>
          </a:p>
          <a:p>
            <a:pPr marL="514350" indent="-514350">
              <a:buFont typeface="+mj-lt"/>
              <a:buAutoNum type="arabicParenR"/>
              <a:defRPr/>
            </a:pPr>
            <a:r>
              <a:rPr lang="en-US" dirty="0"/>
              <a:t>hypostatic pneumonia.</a:t>
            </a:r>
          </a:p>
          <a:p>
            <a:pPr marL="514350" indent="-514350">
              <a:buFont typeface="+mj-lt"/>
              <a:buAutoNum type="arabicParenR"/>
              <a:defRPr/>
            </a:pPr>
            <a:r>
              <a:rPr lang="en-US" dirty="0"/>
              <a:t>aspiration pneumonia.</a:t>
            </a:r>
          </a:p>
          <a:p>
            <a:pPr marL="514350" indent="-514350">
              <a:buFont typeface="+mj-lt"/>
              <a:buAutoNum type="arabicParenR"/>
              <a:defRPr/>
            </a:pPr>
            <a:r>
              <a:rPr lang="en-US" dirty="0"/>
              <a:t>paresthesia.</a:t>
            </a:r>
          </a:p>
          <a:p>
            <a:pPr marL="514350" indent="-514350">
              <a:buFont typeface="+mj-lt"/>
              <a:buAutoNum type="arabicParenR"/>
              <a:defRPr/>
            </a:pPr>
            <a:r>
              <a:rPr lang="en-US" dirty="0"/>
              <a:t>generalized weakness.</a:t>
            </a:r>
          </a:p>
        </p:txBody>
      </p:sp>
      <p:sp>
        <p:nvSpPr>
          <p:cNvPr id="2" name="Slide Number Placeholder 1">
            <a:extLst>
              <a:ext uri="{FF2B5EF4-FFF2-40B4-BE49-F238E27FC236}">
                <a16:creationId xmlns:a16="http://schemas.microsoft.com/office/drawing/2014/main" id="{6F7F6EAA-15D0-4B68-B151-650BB412EA62}"/>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35</a:t>
            </a:fld>
            <a:endParaRPr lang="en-GB"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665FEF33-1991-4A33-9540-2D79F8300EF9}"/>
              </a:ext>
            </a:extLst>
          </p:cNvPr>
          <p:cNvSpPr>
            <a:spLocks noGrp="1"/>
          </p:cNvSpPr>
          <p:nvPr>
            <p:ph type="title"/>
          </p:nvPr>
        </p:nvSpPr>
        <p:spPr/>
        <p:txBody>
          <a:bodyPr/>
          <a:lstStyle/>
          <a:p>
            <a:r>
              <a:rPr lang="en-US" altLang="en-US"/>
              <a:t>Question 2</a:t>
            </a:r>
          </a:p>
        </p:txBody>
      </p:sp>
      <p:sp>
        <p:nvSpPr>
          <p:cNvPr id="3" name="Content Placeholder 2">
            <a:extLst>
              <a:ext uri="{FF2B5EF4-FFF2-40B4-BE49-F238E27FC236}">
                <a16:creationId xmlns:a16="http://schemas.microsoft.com/office/drawing/2014/main" id="{4D417E44-C349-462D-B30A-D37436170712}"/>
              </a:ext>
            </a:extLst>
          </p:cNvPr>
          <p:cNvSpPr>
            <a:spLocks noGrp="1"/>
          </p:cNvSpPr>
          <p:nvPr>
            <p:ph idx="1"/>
          </p:nvPr>
        </p:nvSpPr>
        <p:spPr/>
        <p:txBody>
          <a:bodyPr/>
          <a:lstStyle/>
          <a:p>
            <a:pPr marL="0" indent="0">
              <a:buFont typeface="Wingdings 2" panose="05020102010507070707" pitchFamily="18" charset="2"/>
              <a:buNone/>
              <a:defRPr/>
            </a:pPr>
            <a:r>
              <a:rPr lang="en-US" dirty="0"/>
              <a:t>Sharon’s patient has a continuous passive motion machine. This machine is used to:</a:t>
            </a:r>
          </a:p>
          <a:p>
            <a:pPr marL="0" indent="0">
              <a:buFont typeface="Wingdings 2" panose="05020102010507070707" pitchFamily="18" charset="2"/>
              <a:buNone/>
              <a:defRPr/>
            </a:pPr>
            <a:endParaRPr lang="en-US" dirty="0"/>
          </a:p>
          <a:p>
            <a:pPr marL="514350" indent="-514350">
              <a:buFont typeface="+mj-lt"/>
              <a:buAutoNum type="arabicParenR"/>
              <a:defRPr/>
            </a:pPr>
            <a:r>
              <a:rPr lang="en-US" dirty="0"/>
              <a:t>turn the patient every 2 hours.</a:t>
            </a:r>
          </a:p>
          <a:p>
            <a:pPr marL="514350" indent="-514350">
              <a:buFont typeface="+mj-lt"/>
              <a:buAutoNum type="arabicParenR"/>
              <a:defRPr/>
            </a:pPr>
            <a:r>
              <a:rPr lang="en-US" dirty="0"/>
              <a:t>have her cough and deep-breathe.</a:t>
            </a:r>
          </a:p>
          <a:p>
            <a:pPr marL="514350" indent="-514350">
              <a:buFont typeface="+mj-lt"/>
              <a:buAutoNum type="arabicParenR"/>
              <a:defRPr/>
            </a:pPr>
            <a:r>
              <a:rPr lang="en-US" dirty="0"/>
              <a:t>provide immobilization to a fractured area.</a:t>
            </a:r>
          </a:p>
          <a:p>
            <a:pPr marL="514350" indent="-514350">
              <a:buFont typeface="+mj-lt"/>
              <a:buAutoNum type="arabicParenR"/>
              <a:defRPr/>
            </a:pPr>
            <a:r>
              <a:rPr lang="en-US" dirty="0"/>
              <a:t>exercise the joint after a joint replacement surgery. </a:t>
            </a:r>
          </a:p>
        </p:txBody>
      </p:sp>
      <p:sp>
        <p:nvSpPr>
          <p:cNvPr id="2" name="Slide Number Placeholder 1">
            <a:extLst>
              <a:ext uri="{FF2B5EF4-FFF2-40B4-BE49-F238E27FC236}">
                <a16:creationId xmlns:a16="http://schemas.microsoft.com/office/drawing/2014/main" id="{8141D9BF-8FCC-4516-AB50-42D823A80752}"/>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36</a:t>
            </a:fld>
            <a:endParaRPr lang="en-GB"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317B281F-C18C-46DC-BDD7-294272969D9E}"/>
              </a:ext>
            </a:extLst>
          </p:cNvPr>
          <p:cNvSpPr>
            <a:spLocks noGrp="1"/>
          </p:cNvSpPr>
          <p:nvPr>
            <p:ph type="title"/>
          </p:nvPr>
        </p:nvSpPr>
        <p:spPr/>
        <p:txBody>
          <a:bodyPr/>
          <a:lstStyle/>
          <a:p>
            <a:r>
              <a:rPr lang="en-US" altLang="en-US"/>
              <a:t>Question 3</a:t>
            </a:r>
          </a:p>
        </p:txBody>
      </p:sp>
      <p:sp>
        <p:nvSpPr>
          <p:cNvPr id="3" name="Content Placeholder 2">
            <a:extLst>
              <a:ext uri="{FF2B5EF4-FFF2-40B4-BE49-F238E27FC236}">
                <a16:creationId xmlns:a16="http://schemas.microsoft.com/office/drawing/2014/main" id="{179F38A9-AFC5-4C9F-82AA-46559AC65851}"/>
              </a:ext>
            </a:extLst>
          </p:cNvPr>
          <p:cNvSpPr>
            <a:spLocks noGrp="1"/>
          </p:cNvSpPr>
          <p:nvPr>
            <p:ph idx="1"/>
          </p:nvPr>
        </p:nvSpPr>
        <p:spPr/>
        <p:txBody>
          <a:bodyPr/>
          <a:lstStyle/>
          <a:p>
            <a:pPr marL="0" indent="0">
              <a:buFont typeface="Wingdings 2" panose="05020102010507070707" pitchFamily="18" charset="2"/>
              <a:buNone/>
              <a:defRPr/>
            </a:pPr>
            <a:r>
              <a:rPr lang="en-US" dirty="0"/>
              <a:t>Sharon is working on an orthopedic floor. How often should she inspect casts for cracks, crumbling, pressure problems, and infections? </a:t>
            </a:r>
          </a:p>
          <a:p>
            <a:pPr marL="0" indent="0">
              <a:buFont typeface="Wingdings 2" panose="05020102010507070707" pitchFamily="18" charset="2"/>
              <a:buNone/>
              <a:defRPr/>
            </a:pPr>
            <a:endParaRPr lang="en-US" dirty="0"/>
          </a:p>
          <a:p>
            <a:pPr marL="514350" indent="-514350">
              <a:buFont typeface="+mj-lt"/>
              <a:buAutoNum type="arabicParenR"/>
              <a:defRPr/>
            </a:pPr>
            <a:r>
              <a:rPr lang="en-US" dirty="0"/>
              <a:t>Every 2 hours</a:t>
            </a:r>
          </a:p>
          <a:p>
            <a:pPr marL="514350" indent="-514350">
              <a:buFont typeface="+mj-lt"/>
              <a:buAutoNum type="arabicParenR"/>
              <a:defRPr/>
            </a:pPr>
            <a:r>
              <a:rPr lang="en-US" dirty="0"/>
              <a:t>Every 4 hours</a:t>
            </a:r>
          </a:p>
          <a:p>
            <a:pPr marL="514350" indent="-514350">
              <a:buFont typeface="+mj-lt"/>
              <a:buAutoNum type="arabicParenR"/>
              <a:defRPr/>
            </a:pPr>
            <a:r>
              <a:rPr lang="en-US" dirty="0"/>
              <a:t>Every 6 hours</a:t>
            </a:r>
          </a:p>
          <a:p>
            <a:pPr marL="514350" indent="-514350">
              <a:buFont typeface="+mj-lt"/>
              <a:buAutoNum type="arabicParenR"/>
              <a:defRPr/>
            </a:pPr>
            <a:r>
              <a:rPr lang="en-US" dirty="0"/>
              <a:t>Every shift</a:t>
            </a:r>
          </a:p>
        </p:txBody>
      </p:sp>
      <p:sp>
        <p:nvSpPr>
          <p:cNvPr id="2" name="Slide Number Placeholder 1">
            <a:extLst>
              <a:ext uri="{FF2B5EF4-FFF2-40B4-BE49-F238E27FC236}">
                <a16:creationId xmlns:a16="http://schemas.microsoft.com/office/drawing/2014/main" id="{1EF7445E-F16F-405D-A5C6-67C74182CD63}"/>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37</a:t>
            </a:fld>
            <a:endParaRPr lang="en-GB"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AA95FA8E-EE35-4774-89E8-11790DFA9064}"/>
              </a:ext>
            </a:extLst>
          </p:cNvPr>
          <p:cNvSpPr>
            <a:spLocks noGrp="1"/>
          </p:cNvSpPr>
          <p:nvPr>
            <p:ph type="title"/>
          </p:nvPr>
        </p:nvSpPr>
        <p:spPr/>
        <p:txBody>
          <a:bodyPr/>
          <a:lstStyle/>
          <a:p>
            <a:r>
              <a:rPr lang="en-US" altLang="en-US" dirty="0"/>
              <a:t>Lesson 39.2</a:t>
            </a:r>
            <a:br>
              <a:rPr lang="en-US" altLang="en-US" dirty="0"/>
            </a:br>
            <a:r>
              <a:rPr lang="en-US" altLang="en-US" dirty="0"/>
              <a:t>Assisting the Immobilized Patient</a:t>
            </a:r>
            <a:br>
              <a:rPr lang="en-US" altLang="en-US" dirty="0"/>
            </a:br>
            <a:r>
              <a:rPr lang="en-US" altLang="en-US" sz="2800" dirty="0"/>
              <a:t>(Slide 1 of 2) </a:t>
            </a:r>
          </a:p>
        </p:txBody>
      </p:sp>
      <p:sp>
        <p:nvSpPr>
          <p:cNvPr id="3" name="Content Placeholder 2">
            <a:extLst>
              <a:ext uri="{FF2B5EF4-FFF2-40B4-BE49-F238E27FC236}">
                <a16:creationId xmlns:a16="http://schemas.microsoft.com/office/drawing/2014/main" id="{BF82EE4B-CD8B-446E-9C54-24EA2C29CA6C}"/>
              </a:ext>
            </a:extLst>
          </p:cNvPr>
          <p:cNvSpPr>
            <a:spLocks noGrp="1"/>
          </p:cNvSpPr>
          <p:nvPr>
            <p:ph idx="1"/>
          </p:nvPr>
        </p:nvSpPr>
        <p:spPr/>
        <p:txBody>
          <a:bodyPr/>
          <a:lstStyle/>
          <a:p>
            <a:pPr marL="0" indent="0">
              <a:buFont typeface="Wingdings 2" panose="05020102010507070707" pitchFamily="18" charset="2"/>
              <a:buNone/>
              <a:defRPr/>
            </a:pPr>
            <a:r>
              <a:rPr lang="en-US" b="1" dirty="0"/>
              <a:t>Theory	</a:t>
            </a:r>
          </a:p>
          <a:p>
            <a:pPr marL="514350" indent="-514350">
              <a:buFont typeface="+mj-lt"/>
              <a:buAutoNum type="arabicParenR" startAt="5"/>
              <a:defRPr/>
            </a:pPr>
            <a:r>
              <a:rPr lang="en-US" dirty="0"/>
              <a:t>Describe how to perform a neurovascular assessment on an immobilized extremity.</a:t>
            </a:r>
          </a:p>
          <a:p>
            <a:pPr marL="514350" indent="-514350">
              <a:buFont typeface="+mj-lt"/>
              <a:buAutoNum type="arabicParenR" startAt="5"/>
              <a:defRPr/>
            </a:pPr>
            <a:r>
              <a:rPr lang="en-US" dirty="0"/>
              <a:t>Discuss the use of bandages and slings to immobilize a body part.</a:t>
            </a:r>
          </a:p>
        </p:txBody>
      </p:sp>
      <p:sp>
        <p:nvSpPr>
          <p:cNvPr id="2" name="Slide Number Placeholder 1">
            <a:extLst>
              <a:ext uri="{FF2B5EF4-FFF2-40B4-BE49-F238E27FC236}">
                <a16:creationId xmlns:a16="http://schemas.microsoft.com/office/drawing/2014/main" id="{52A1F814-81F6-4FB3-A4EF-CB896CA93D0F}"/>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38</a:t>
            </a:fld>
            <a:endParaRPr lang="en-GB"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521915EE-B3E5-49F7-BC18-92D6604CE98F}"/>
              </a:ext>
            </a:extLst>
          </p:cNvPr>
          <p:cNvSpPr>
            <a:spLocks noGrp="1"/>
          </p:cNvSpPr>
          <p:nvPr>
            <p:ph type="title"/>
          </p:nvPr>
        </p:nvSpPr>
        <p:spPr/>
        <p:txBody>
          <a:bodyPr/>
          <a:lstStyle/>
          <a:p>
            <a:r>
              <a:rPr lang="en-US" altLang="en-US" dirty="0"/>
              <a:t>Lesson 39.2</a:t>
            </a:r>
            <a:br>
              <a:rPr lang="en-US" altLang="en-US" dirty="0"/>
            </a:br>
            <a:r>
              <a:rPr lang="en-US" altLang="en-US" dirty="0"/>
              <a:t>Assisting the Immobilized Patient</a:t>
            </a:r>
            <a:br>
              <a:rPr lang="en-US" altLang="en-US" dirty="0"/>
            </a:br>
            <a:r>
              <a:rPr lang="en-US" altLang="en-US" sz="2800" dirty="0"/>
              <a:t>(Slide 2 of 2) </a:t>
            </a:r>
          </a:p>
        </p:txBody>
      </p:sp>
      <p:sp>
        <p:nvSpPr>
          <p:cNvPr id="3" name="Content Placeholder 2">
            <a:extLst>
              <a:ext uri="{FF2B5EF4-FFF2-40B4-BE49-F238E27FC236}">
                <a16:creationId xmlns:a16="http://schemas.microsoft.com/office/drawing/2014/main" id="{FB5A7EDA-0E7C-44DC-9A66-9021F4C58024}"/>
              </a:ext>
            </a:extLst>
          </p:cNvPr>
          <p:cNvSpPr>
            <a:spLocks noGrp="1"/>
          </p:cNvSpPr>
          <p:nvPr>
            <p:ph idx="1"/>
          </p:nvPr>
        </p:nvSpPr>
        <p:spPr>
          <a:xfrm>
            <a:off x="685800" y="1828800"/>
            <a:ext cx="7772400" cy="4267200"/>
          </a:xfrm>
        </p:spPr>
        <p:txBody>
          <a:bodyPr/>
          <a:lstStyle/>
          <a:p>
            <a:pPr marL="0" indent="0">
              <a:buFont typeface="Wingdings 2" panose="05020102010507070707" pitchFamily="18" charset="2"/>
              <a:buNone/>
              <a:defRPr/>
            </a:pPr>
            <a:r>
              <a:rPr lang="en-US" b="1" dirty="0"/>
              <a:t>Clinical Practice	</a:t>
            </a:r>
          </a:p>
          <a:p>
            <a:pPr marL="514350" indent="-514350">
              <a:buFont typeface="+mj-lt"/>
              <a:buAutoNum type="arabicParenR" startAt="4"/>
              <a:defRPr/>
            </a:pPr>
            <a:r>
              <a:rPr lang="en-US" dirty="0"/>
              <a:t>Teach a patient to properly care for a cast following discharge.</a:t>
            </a:r>
          </a:p>
          <a:p>
            <a:pPr marL="514350" indent="-514350">
              <a:buFont typeface="+mj-lt"/>
              <a:buAutoNum type="arabicParenR" startAt="4"/>
              <a:defRPr/>
            </a:pPr>
            <a:r>
              <a:rPr lang="en-US" dirty="0"/>
              <a:t>Correctly apply an elastic bandage to a stump after an amputation.</a:t>
            </a:r>
          </a:p>
          <a:p>
            <a:pPr marL="514350" indent="-514350">
              <a:buFont typeface="+mj-lt"/>
              <a:buAutoNum type="arabicParenR" startAt="4"/>
              <a:defRPr/>
            </a:pPr>
            <a:r>
              <a:rPr lang="en-US" dirty="0"/>
              <a:t>Transfer a patient using a mechanical lift.</a:t>
            </a:r>
          </a:p>
          <a:p>
            <a:pPr marL="514350" indent="-514350">
              <a:buFont typeface="+mj-lt"/>
              <a:buAutoNum type="arabicParenR" startAt="4"/>
              <a:defRPr/>
            </a:pPr>
            <a:r>
              <a:rPr lang="en-US" dirty="0"/>
              <a:t>Assist a patient with the use of each of the following: walker, crutches, cane, brace, prosthesis, and wheelchair.</a:t>
            </a:r>
          </a:p>
        </p:txBody>
      </p:sp>
      <p:sp>
        <p:nvSpPr>
          <p:cNvPr id="2" name="Slide Number Placeholder 1">
            <a:extLst>
              <a:ext uri="{FF2B5EF4-FFF2-40B4-BE49-F238E27FC236}">
                <a16:creationId xmlns:a16="http://schemas.microsoft.com/office/drawing/2014/main" id="{FD3CB99C-326C-4B67-B3AD-4BD9EC7CA853}"/>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39</a:t>
            </a:fld>
            <a:endParaRPr lang="en-GB"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8A62C6E-C790-49DB-95DA-13C6E330A395}"/>
              </a:ext>
            </a:extLst>
          </p:cNvPr>
          <p:cNvSpPr>
            <a:spLocks noGrp="1"/>
          </p:cNvSpPr>
          <p:nvPr>
            <p:ph type="title"/>
          </p:nvPr>
        </p:nvSpPr>
        <p:spPr/>
        <p:txBody>
          <a:bodyPr/>
          <a:lstStyle/>
          <a:p>
            <a:r>
              <a:rPr lang="en-US" altLang="en-US"/>
              <a:t>Immobilization </a:t>
            </a:r>
          </a:p>
        </p:txBody>
      </p:sp>
      <p:sp>
        <p:nvSpPr>
          <p:cNvPr id="7171" name="Content Placeholder 2">
            <a:extLst>
              <a:ext uri="{FF2B5EF4-FFF2-40B4-BE49-F238E27FC236}">
                <a16:creationId xmlns:a16="http://schemas.microsoft.com/office/drawing/2014/main" id="{12EE03FE-1BB5-44EE-A546-A4FD4A532926}"/>
              </a:ext>
            </a:extLst>
          </p:cNvPr>
          <p:cNvSpPr>
            <a:spLocks noGrp="1"/>
          </p:cNvSpPr>
          <p:nvPr>
            <p:ph idx="1"/>
          </p:nvPr>
        </p:nvSpPr>
        <p:spPr/>
        <p:txBody>
          <a:bodyPr/>
          <a:lstStyle/>
          <a:p>
            <a:r>
              <a:rPr lang="en-US" altLang="en-US"/>
              <a:t>Bed rest may be required when patients are recovering from a variety of conditions </a:t>
            </a:r>
          </a:p>
          <a:p>
            <a:pPr lvl="1"/>
            <a:r>
              <a:rPr lang="en-US" altLang="en-US"/>
              <a:t>Stroke, trauma</a:t>
            </a:r>
          </a:p>
          <a:p>
            <a:pPr lvl="1"/>
            <a:r>
              <a:rPr lang="en-US" altLang="en-US"/>
              <a:t>Neuromuscular disorder</a:t>
            </a:r>
          </a:p>
          <a:p>
            <a:pPr lvl="1"/>
            <a:r>
              <a:rPr lang="en-US" altLang="en-US"/>
              <a:t>Chronic debilitating illness</a:t>
            </a:r>
          </a:p>
          <a:p>
            <a:r>
              <a:rPr lang="en-US" altLang="en-US"/>
              <a:t>Complications caused by immobilization</a:t>
            </a:r>
          </a:p>
          <a:p>
            <a:pPr lvl="1"/>
            <a:r>
              <a:rPr lang="en-US" altLang="en-US"/>
              <a:t>Pressure injuries, pneumonia</a:t>
            </a:r>
          </a:p>
          <a:p>
            <a:pPr lvl="1"/>
            <a:r>
              <a:rPr lang="en-US" altLang="en-US"/>
              <a:t>Bone loss</a:t>
            </a:r>
          </a:p>
          <a:p>
            <a:pPr lvl="1"/>
            <a:r>
              <a:rPr lang="en-US" altLang="en-US"/>
              <a:t>Loss of function in the immobilized part</a:t>
            </a:r>
          </a:p>
        </p:txBody>
      </p:sp>
      <p:sp>
        <p:nvSpPr>
          <p:cNvPr id="2" name="Slide Number Placeholder 1">
            <a:extLst>
              <a:ext uri="{FF2B5EF4-FFF2-40B4-BE49-F238E27FC236}">
                <a16:creationId xmlns:a16="http://schemas.microsoft.com/office/drawing/2014/main" id="{AA8D7E7A-140B-4365-8735-CC71C84C5444}"/>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4</a:t>
            </a:fld>
            <a:endParaRPr lang="en-GB"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5E04E29B-001F-4D72-B537-B3F6AA0D5356}"/>
              </a:ext>
            </a:extLst>
          </p:cNvPr>
          <p:cNvSpPr>
            <a:spLocks noGrp="1"/>
          </p:cNvSpPr>
          <p:nvPr>
            <p:ph type="title"/>
          </p:nvPr>
        </p:nvSpPr>
        <p:spPr/>
        <p:txBody>
          <a:bodyPr/>
          <a:lstStyle/>
          <a:p>
            <a:r>
              <a:rPr lang="en-US" altLang="en-US" sz="3600"/>
              <a:t>Assessing the Immobilized Patient </a:t>
            </a:r>
          </a:p>
        </p:txBody>
      </p:sp>
      <p:sp>
        <p:nvSpPr>
          <p:cNvPr id="78851" name="Content Placeholder 2">
            <a:extLst>
              <a:ext uri="{FF2B5EF4-FFF2-40B4-BE49-F238E27FC236}">
                <a16:creationId xmlns:a16="http://schemas.microsoft.com/office/drawing/2014/main" id="{8D3234A8-36D2-4BFB-928E-FCB0BA841021}"/>
              </a:ext>
            </a:extLst>
          </p:cNvPr>
          <p:cNvSpPr>
            <a:spLocks noGrp="1"/>
          </p:cNvSpPr>
          <p:nvPr>
            <p:ph idx="1"/>
          </p:nvPr>
        </p:nvSpPr>
        <p:spPr/>
        <p:txBody>
          <a:bodyPr/>
          <a:lstStyle/>
          <a:p>
            <a:r>
              <a:rPr lang="en-US" altLang="en-US" sz="2200" dirty="0"/>
              <a:t>Assess for indicators of circulatory impairment </a:t>
            </a:r>
          </a:p>
          <a:p>
            <a:r>
              <a:rPr lang="en-US" altLang="en-US" sz="2200" dirty="0"/>
              <a:t>Look for signs of respiratory impairment </a:t>
            </a:r>
          </a:p>
          <a:p>
            <a:r>
              <a:rPr lang="en-US" altLang="en-US" sz="2200" dirty="0"/>
              <a:t>Determine which activities of daily living the immobilized patient can perform </a:t>
            </a:r>
          </a:p>
          <a:p>
            <a:r>
              <a:rPr lang="en-US" altLang="en-US" sz="2200" dirty="0"/>
              <a:t>Perform a neurovascular assessment for any patient with a cast or traction device </a:t>
            </a:r>
          </a:p>
          <a:p>
            <a:r>
              <a:rPr lang="en-US" altLang="en-US" sz="2200" dirty="0"/>
              <a:t>Assess for cultural beliefs and customs </a:t>
            </a:r>
          </a:p>
          <a:p>
            <a:r>
              <a:rPr lang="en-US" altLang="en-US" sz="2200" dirty="0"/>
              <a:t>Assess traction pulleys and ropes for proper function and free movement </a:t>
            </a:r>
          </a:p>
          <a:p>
            <a:r>
              <a:rPr lang="en-US" altLang="en-US" sz="2200" dirty="0"/>
              <a:t>Assess any aids to ambulation for structural problems, fit, and safety </a:t>
            </a:r>
          </a:p>
          <a:p>
            <a:r>
              <a:rPr lang="en-US" altLang="en-US" sz="2200" dirty="0"/>
              <a:t>Assess patient’s gait to determine stability </a:t>
            </a:r>
          </a:p>
        </p:txBody>
      </p:sp>
      <p:sp>
        <p:nvSpPr>
          <p:cNvPr id="2" name="Slide Number Placeholder 1">
            <a:extLst>
              <a:ext uri="{FF2B5EF4-FFF2-40B4-BE49-F238E27FC236}">
                <a16:creationId xmlns:a16="http://schemas.microsoft.com/office/drawing/2014/main" id="{F688E2BE-38D4-4075-B03A-80840095AB85}"/>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40</a:t>
            </a:fld>
            <a:endParaRPr lang="en-GB"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56C7028D-B795-402A-9B6F-3B9EF1E3960F}"/>
              </a:ext>
            </a:extLst>
          </p:cNvPr>
          <p:cNvSpPr>
            <a:spLocks noGrp="1"/>
          </p:cNvSpPr>
          <p:nvPr>
            <p:ph type="title"/>
          </p:nvPr>
        </p:nvSpPr>
        <p:spPr/>
        <p:txBody>
          <a:bodyPr/>
          <a:lstStyle/>
          <a:p>
            <a:r>
              <a:rPr lang="en-US" altLang="en-US" sz="3600" dirty="0"/>
              <a:t>39.11: Assess the gait of the patient learning to use a walker </a:t>
            </a:r>
          </a:p>
        </p:txBody>
      </p:sp>
      <p:pic>
        <p:nvPicPr>
          <p:cNvPr id="80899" name="Picture 6" descr="Figure is a photo of a health care provider assessing the gait of the patient leaning to use a walker.&#10;Refer to your accessibility office for long text describing the illustration.&#10;">
            <a:extLst>
              <a:ext uri="{FF2B5EF4-FFF2-40B4-BE49-F238E27FC236}">
                <a16:creationId xmlns:a16="http://schemas.microsoft.com/office/drawing/2014/main" id="{DEF9D0B2-DBDD-4903-B58E-00D2A4073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1477963"/>
            <a:ext cx="3133725"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D89F0BA-739C-4FD3-A6CD-9FFF4BDC8473}"/>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41</a:t>
            </a:fld>
            <a:endParaRPr lang="en-GB"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A1603D89-7F77-4685-86A3-D8C4506F193B}"/>
              </a:ext>
            </a:extLst>
          </p:cNvPr>
          <p:cNvSpPr>
            <a:spLocks noGrp="1"/>
          </p:cNvSpPr>
          <p:nvPr>
            <p:ph type="title"/>
          </p:nvPr>
        </p:nvSpPr>
        <p:spPr/>
        <p:txBody>
          <a:bodyPr/>
          <a:lstStyle/>
          <a:p>
            <a:r>
              <a:rPr lang="en-US" altLang="en-US" dirty="0"/>
              <a:t>Nursing Diagnosis/</a:t>
            </a:r>
            <a:br>
              <a:rPr lang="en-US" altLang="en-US" dirty="0"/>
            </a:br>
            <a:r>
              <a:rPr lang="en-US" altLang="en-US" dirty="0"/>
              <a:t>Problem Identification</a:t>
            </a:r>
          </a:p>
        </p:txBody>
      </p:sp>
      <p:sp>
        <p:nvSpPr>
          <p:cNvPr id="82947" name="Content Placeholder 2">
            <a:extLst>
              <a:ext uri="{FF2B5EF4-FFF2-40B4-BE49-F238E27FC236}">
                <a16:creationId xmlns:a16="http://schemas.microsoft.com/office/drawing/2014/main" id="{35E8A89C-4B8C-441C-974B-9D05D6983C7E}"/>
              </a:ext>
            </a:extLst>
          </p:cNvPr>
          <p:cNvSpPr>
            <a:spLocks noGrp="1"/>
          </p:cNvSpPr>
          <p:nvPr>
            <p:ph idx="1"/>
          </p:nvPr>
        </p:nvSpPr>
        <p:spPr/>
        <p:txBody>
          <a:bodyPr/>
          <a:lstStyle/>
          <a:p>
            <a:r>
              <a:rPr lang="en-US" altLang="en-US" sz="2200" dirty="0"/>
              <a:t>Altered mobility r/t hemiparesis or hemiplegia (one-sided weakness/one-sided paralysis)</a:t>
            </a:r>
          </a:p>
          <a:p>
            <a:r>
              <a:rPr lang="en-US" altLang="en-US" sz="2200" dirty="0"/>
              <a:t>Altered physical mobility r/t fractured extremity in traction or a cast</a:t>
            </a:r>
          </a:p>
          <a:p>
            <a:r>
              <a:rPr lang="en-US" altLang="en-US" sz="2200" dirty="0"/>
              <a:t>Altered peripheral tissue perfusion (circulation of blood through tissue) r/t decreased circulation in the lower extremities</a:t>
            </a:r>
          </a:p>
          <a:p>
            <a:r>
              <a:rPr lang="en-US" altLang="en-US" sz="2200" dirty="0"/>
              <a:t>Altered skin integrity r/t skin disruption</a:t>
            </a:r>
          </a:p>
          <a:p>
            <a:r>
              <a:rPr lang="en-US" altLang="en-US" sz="2200" dirty="0"/>
              <a:t>Acute pain r/t tissue or bone injury, or muscle spasm</a:t>
            </a:r>
          </a:p>
          <a:p>
            <a:r>
              <a:rPr lang="en-US" altLang="en-US" sz="2200" dirty="0"/>
              <a:t>Alteration in airway clearance r/t inactivity and bed rest</a:t>
            </a:r>
          </a:p>
          <a:p>
            <a:r>
              <a:rPr lang="en-US" altLang="en-US" sz="2200" dirty="0"/>
              <a:t>Potential for disuse syndrome</a:t>
            </a:r>
          </a:p>
          <a:p>
            <a:r>
              <a:rPr lang="en-US" altLang="en-US" sz="2200" dirty="0"/>
              <a:t>Potential for impaired neurological function r/t fracture and cast application</a:t>
            </a:r>
          </a:p>
        </p:txBody>
      </p:sp>
      <p:sp>
        <p:nvSpPr>
          <p:cNvPr id="2" name="Slide Number Placeholder 1">
            <a:extLst>
              <a:ext uri="{FF2B5EF4-FFF2-40B4-BE49-F238E27FC236}">
                <a16:creationId xmlns:a16="http://schemas.microsoft.com/office/drawing/2014/main" id="{74F8888D-59F1-4683-9DEC-44BCA3BA0499}"/>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42</a:t>
            </a:fld>
            <a:endParaRPr lang="en-GB"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4BAF39E7-595D-4EF0-8C69-D32B62857BAE}"/>
              </a:ext>
            </a:extLst>
          </p:cNvPr>
          <p:cNvSpPr>
            <a:spLocks noGrp="1"/>
          </p:cNvSpPr>
          <p:nvPr>
            <p:ph type="title"/>
          </p:nvPr>
        </p:nvSpPr>
        <p:spPr/>
        <p:txBody>
          <a:bodyPr/>
          <a:lstStyle/>
          <a:p>
            <a:r>
              <a:rPr lang="en-US" altLang="en-US" sz="3600" dirty="0"/>
              <a:t>Bandages Used to Support, Apply Pressure, or Immobilize </a:t>
            </a:r>
          </a:p>
        </p:txBody>
      </p:sp>
      <p:sp>
        <p:nvSpPr>
          <p:cNvPr id="84995" name="Content Placeholder 2">
            <a:extLst>
              <a:ext uri="{FF2B5EF4-FFF2-40B4-BE49-F238E27FC236}">
                <a16:creationId xmlns:a16="http://schemas.microsoft.com/office/drawing/2014/main" id="{FC96BC77-3C74-49F4-9C83-8B35FE4A7F8F}"/>
              </a:ext>
            </a:extLst>
          </p:cNvPr>
          <p:cNvSpPr>
            <a:spLocks noGrp="1"/>
          </p:cNvSpPr>
          <p:nvPr>
            <p:ph idx="1"/>
          </p:nvPr>
        </p:nvSpPr>
        <p:spPr/>
        <p:txBody>
          <a:bodyPr/>
          <a:lstStyle/>
          <a:p>
            <a:r>
              <a:rPr lang="en-US" altLang="en-US"/>
              <a:t>Applying elasticized bandages</a:t>
            </a:r>
          </a:p>
          <a:p>
            <a:pPr lvl="1"/>
            <a:r>
              <a:rPr lang="en-US" altLang="en-US"/>
              <a:t>Elevate and support limb while applying</a:t>
            </a:r>
          </a:p>
          <a:p>
            <a:pPr lvl="1"/>
            <a:r>
              <a:rPr lang="en-US" altLang="en-US"/>
              <a:t>Wrap from distal to proximal; apply even pressure while wrapping</a:t>
            </a:r>
          </a:p>
          <a:p>
            <a:pPr lvl="1"/>
            <a:r>
              <a:rPr lang="en-US" altLang="en-US"/>
              <a:t>Overlap turns equally; smooth out wrinkles</a:t>
            </a:r>
          </a:p>
          <a:p>
            <a:pPr lvl="1"/>
            <a:r>
              <a:rPr lang="en-US" altLang="en-US"/>
              <a:t>Secure the end with safety pin, tape, or clips supplied with bandage</a:t>
            </a:r>
          </a:p>
          <a:p>
            <a:pPr lvl="1"/>
            <a:r>
              <a:rPr lang="en-US" altLang="en-US"/>
              <a:t>Check neurovascular status</a:t>
            </a:r>
          </a:p>
          <a:p>
            <a:pPr lvl="1"/>
            <a:r>
              <a:rPr lang="en-US" altLang="en-US"/>
              <a:t>Remove and rewrap at least twice a day</a:t>
            </a:r>
          </a:p>
        </p:txBody>
      </p:sp>
      <p:sp>
        <p:nvSpPr>
          <p:cNvPr id="2" name="Slide Number Placeholder 1">
            <a:extLst>
              <a:ext uri="{FF2B5EF4-FFF2-40B4-BE49-F238E27FC236}">
                <a16:creationId xmlns:a16="http://schemas.microsoft.com/office/drawing/2014/main" id="{27852E65-4728-4B22-861B-35E1564F1508}"/>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43</a:t>
            </a:fld>
            <a:endParaRPr lang="en-GB"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14B42CF8-49DE-425F-A899-13F935F1DC8F}"/>
              </a:ext>
            </a:extLst>
          </p:cNvPr>
          <p:cNvSpPr>
            <a:spLocks noGrp="1"/>
          </p:cNvSpPr>
          <p:nvPr>
            <p:ph type="title"/>
          </p:nvPr>
        </p:nvSpPr>
        <p:spPr/>
        <p:txBody>
          <a:bodyPr/>
          <a:lstStyle/>
          <a:p>
            <a:r>
              <a:rPr lang="en-US" altLang="en-US" sz="3600" dirty="0"/>
              <a:t>Bandage Wrapping Techniques</a:t>
            </a:r>
            <a:br>
              <a:rPr lang="en-US" altLang="en-US" sz="3600" dirty="0"/>
            </a:br>
            <a:r>
              <a:rPr lang="en-US" altLang="en-US" sz="3600" dirty="0"/>
              <a:t>(Slide 1 of 2)</a:t>
            </a:r>
          </a:p>
        </p:txBody>
      </p:sp>
      <p:sp>
        <p:nvSpPr>
          <p:cNvPr id="87043" name="Content Placeholder 2">
            <a:extLst>
              <a:ext uri="{FF2B5EF4-FFF2-40B4-BE49-F238E27FC236}">
                <a16:creationId xmlns:a16="http://schemas.microsoft.com/office/drawing/2014/main" id="{2EE39C9D-940F-4E49-999F-99DEB72D5F84}"/>
              </a:ext>
            </a:extLst>
          </p:cNvPr>
          <p:cNvSpPr>
            <a:spLocks noGrp="1"/>
          </p:cNvSpPr>
          <p:nvPr>
            <p:ph idx="1"/>
          </p:nvPr>
        </p:nvSpPr>
        <p:spPr/>
        <p:txBody>
          <a:bodyPr/>
          <a:lstStyle/>
          <a:p>
            <a:r>
              <a:rPr lang="en-US" altLang="en-US" sz="2400" dirty="0"/>
              <a:t>Circular turn</a:t>
            </a:r>
          </a:p>
          <a:p>
            <a:pPr lvl="1"/>
            <a:r>
              <a:rPr lang="en-US" altLang="en-US" sz="2000" dirty="0"/>
              <a:t>Used to anchor the bandage and to terminate the wrap </a:t>
            </a:r>
          </a:p>
          <a:p>
            <a:r>
              <a:rPr lang="en-US" altLang="en-US" sz="2400" dirty="0"/>
              <a:t>Spiral turn</a:t>
            </a:r>
          </a:p>
          <a:p>
            <a:pPr lvl="1"/>
            <a:r>
              <a:rPr lang="en-US" altLang="en-US" sz="2000" dirty="0"/>
              <a:t>Used to bandage parts of the body that are uniform in circumference </a:t>
            </a:r>
          </a:p>
          <a:p>
            <a:r>
              <a:rPr lang="en-US" altLang="en-US" sz="2400" dirty="0"/>
              <a:t>Spiral reverse turn</a:t>
            </a:r>
          </a:p>
          <a:p>
            <a:pPr lvl="1"/>
            <a:r>
              <a:rPr lang="en-US" altLang="en-US" sz="2000" dirty="0"/>
              <a:t>Used to bandage body parts not uniform in circumference </a:t>
            </a:r>
          </a:p>
          <a:p>
            <a:r>
              <a:rPr lang="en-US" altLang="en-US" sz="2400" dirty="0"/>
              <a:t>Figure-of-eight turn</a:t>
            </a:r>
          </a:p>
          <a:p>
            <a:pPr lvl="1"/>
            <a:r>
              <a:rPr lang="en-US" altLang="en-US" sz="2000" dirty="0"/>
              <a:t>Used to bandage and stabilize an elbow, knee, or ankle, or to immobilize and hold a fractured clavicle in position </a:t>
            </a:r>
          </a:p>
        </p:txBody>
      </p:sp>
      <p:sp>
        <p:nvSpPr>
          <p:cNvPr id="2" name="Slide Number Placeholder 1">
            <a:extLst>
              <a:ext uri="{FF2B5EF4-FFF2-40B4-BE49-F238E27FC236}">
                <a16:creationId xmlns:a16="http://schemas.microsoft.com/office/drawing/2014/main" id="{EB20A283-5E02-47CB-8F27-21FFF5AF47DB}"/>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44</a:t>
            </a:fld>
            <a:endParaRPr lang="en-GB"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098C55E4-9D09-48B6-A8B8-E6ECE72DE92A}"/>
              </a:ext>
            </a:extLst>
          </p:cNvPr>
          <p:cNvSpPr>
            <a:spLocks noGrp="1"/>
          </p:cNvSpPr>
          <p:nvPr>
            <p:ph type="title"/>
          </p:nvPr>
        </p:nvSpPr>
        <p:spPr/>
        <p:txBody>
          <a:bodyPr/>
          <a:lstStyle/>
          <a:p>
            <a:r>
              <a:rPr lang="en-US" altLang="en-US" sz="3600" dirty="0"/>
              <a:t>Figure 39.12A: Applying an elastic bandage—circular turns </a:t>
            </a:r>
          </a:p>
        </p:txBody>
      </p:sp>
      <p:pic>
        <p:nvPicPr>
          <p:cNvPr id="89091" name="Picture 6" descr="Figure is an illustration of applying an elastic bandage with circular turns.&#10;Refer to your accessibility office for long text describing the illustration.">
            <a:extLst>
              <a:ext uri="{FF2B5EF4-FFF2-40B4-BE49-F238E27FC236}">
                <a16:creationId xmlns:a16="http://schemas.microsoft.com/office/drawing/2014/main" id="{C6A0B51F-EC98-4B64-8032-3B9FE5742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0" y="2157413"/>
            <a:ext cx="44704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8A4F576-10F8-4BC9-A37A-C9F052C875B9}"/>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45</a:t>
            </a:fld>
            <a:endParaRPr lang="en-GB"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F3FB8C32-171F-40F1-B5CF-D3227F2B4EA5}"/>
              </a:ext>
            </a:extLst>
          </p:cNvPr>
          <p:cNvSpPr>
            <a:spLocks noGrp="1"/>
          </p:cNvSpPr>
          <p:nvPr>
            <p:ph type="title"/>
          </p:nvPr>
        </p:nvSpPr>
        <p:spPr/>
        <p:txBody>
          <a:bodyPr/>
          <a:lstStyle/>
          <a:p>
            <a:r>
              <a:rPr lang="en-US" altLang="en-US" sz="3600" dirty="0"/>
              <a:t>Figure 39.12B: Applying an elastic bandage—spiral turns </a:t>
            </a:r>
          </a:p>
        </p:txBody>
      </p:sp>
      <p:pic>
        <p:nvPicPr>
          <p:cNvPr id="91139" name="Picture 6" descr="Figure is an illustration of applying an elastic bandage with spiral turns.&#10;Refer to your accessibility office for long text describing the illustration.">
            <a:extLst>
              <a:ext uri="{FF2B5EF4-FFF2-40B4-BE49-F238E27FC236}">
                <a16:creationId xmlns:a16="http://schemas.microsoft.com/office/drawing/2014/main" id="{EC93678A-A086-4362-8FFE-1C0810171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150" y="2289175"/>
            <a:ext cx="47117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FF1FD775-1DCC-4957-ADB7-586A0B1AD7ED}"/>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46</a:t>
            </a:fld>
            <a:endParaRPr lang="en-GB"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35B407BE-7E97-41D4-8A54-BDFF55275714}"/>
              </a:ext>
            </a:extLst>
          </p:cNvPr>
          <p:cNvSpPr>
            <a:spLocks noGrp="1"/>
          </p:cNvSpPr>
          <p:nvPr>
            <p:ph type="title"/>
          </p:nvPr>
        </p:nvSpPr>
        <p:spPr/>
        <p:txBody>
          <a:bodyPr/>
          <a:lstStyle/>
          <a:p>
            <a:r>
              <a:rPr lang="en-US" altLang="en-US" sz="3600" dirty="0"/>
              <a:t>Figure 39.12C: Applying an elastic bandage—spiral reverse turns </a:t>
            </a:r>
          </a:p>
        </p:txBody>
      </p:sp>
      <p:pic>
        <p:nvPicPr>
          <p:cNvPr id="93187" name="Picture 6" descr="Figure is an illustration of applying an elastic bandage with spiral reverse turns.&#10;Refer to your accessibility office for long text describing the illustration.">
            <a:extLst>
              <a:ext uri="{FF2B5EF4-FFF2-40B4-BE49-F238E27FC236}">
                <a16:creationId xmlns:a16="http://schemas.microsoft.com/office/drawing/2014/main" id="{B1AEB39D-5880-4526-AFC8-B35BD7F6C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213" y="1606550"/>
            <a:ext cx="3965575" cy="458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E5358E5-7F3D-4ED2-9B79-4D38CA4F75BC}"/>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47</a:t>
            </a:fld>
            <a:endParaRPr lang="en-GB"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EDDA7A6A-1A18-4F30-95C4-0FF59F7E6153}"/>
              </a:ext>
            </a:extLst>
          </p:cNvPr>
          <p:cNvSpPr>
            <a:spLocks noGrp="1"/>
          </p:cNvSpPr>
          <p:nvPr>
            <p:ph type="title"/>
          </p:nvPr>
        </p:nvSpPr>
        <p:spPr/>
        <p:txBody>
          <a:bodyPr/>
          <a:lstStyle/>
          <a:p>
            <a:r>
              <a:rPr lang="en-US" altLang="en-US" sz="3600" dirty="0"/>
              <a:t>Figure 39.12D: Applying an elastic bandage—figure-of-eight turns </a:t>
            </a:r>
          </a:p>
        </p:txBody>
      </p:sp>
      <p:pic>
        <p:nvPicPr>
          <p:cNvPr id="95235" name="Picture 6" descr="Figure is an illustration of applying an elastic bandage with figure of eight turns.&#10;Refer to your accessibility office for long text describing the illustration.">
            <a:extLst>
              <a:ext uri="{FF2B5EF4-FFF2-40B4-BE49-F238E27FC236}">
                <a16:creationId xmlns:a16="http://schemas.microsoft.com/office/drawing/2014/main" id="{C32DE80A-5677-4369-BE5C-6CC55014E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050" y="1784350"/>
            <a:ext cx="427990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ECC4CB0-7DD4-42BA-9786-983BB7C23CEC}"/>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48</a:t>
            </a:fld>
            <a:endParaRPr lang="en-GB"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6E67BF32-E2FF-4755-87F5-25C6C0F18B52}"/>
              </a:ext>
            </a:extLst>
          </p:cNvPr>
          <p:cNvSpPr>
            <a:spLocks noGrp="1"/>
          </p:cNvSpPr>
          <p:nvPr>
            <p:ph type="title"/>
          </p:nvPr>
        </p:nvSpPr>
        <p:spPr/>
        <p:txBody>
          <a:bodyPr/>
          <a:lstStyle/>
          <a:p>
            <a:r>
              <a:rPr lang="en-US" altLang="en-US" sz="3600" dirty="0">
                <a:solidFill>
                  <a:srgbClr val="000000"/>
                </a:solidFill>
              </a:rPr>
              <a:t>Bandage Wrapping Techniques</a:t>
            </a:r>
            <a:br>
              <a:rPr lang="en-US" altLang="en-US" sz="3600" dirty="0">
                <a:solidFill>
                  <a:srgbClr val="000000"/>
                </a:solidFill>
              </a:rPr>
            </a:br>
            <a:r>
              <a:rPr lang="en-US" altLang="en-US" sz="3600" dirty="0">
                <a:solidFill>
                  <a:srgbClr val="000000"/>
                </a:solidFill>
              </a:rPr>
              <a:t>(Slide 2 of 2)</a:t>
            </a:r>
            <a:endParaRPr lang="en-US" altLang="en-US" sz="3600" dirty="0"/>
          </a:p>
        </p:txBody>
      </p:sp>
      <p:sp>
        <p:nvSpPr>
          <p:cNvPr id="97283" name="Content Placeholder 2">
            <a:extLst>
              <a:ext uri="{FF2B5EF4-FFF2-40B4-BE49-F238E27FC236}">
                <a16:creationId xmlns:a16="http://schemas.microsoft.com/office/drawing/2014/main" id="{226DEEAC-03AD-449A-9213-A7DE48374FF8}"/>
              </a:ext>
            </a:extLst>
          </p:cNvPr>
          <p:cNvSpPr>
            <a:spLocks noGrp="1"/>
          </p:cNvSpPr>
          <p:nvPr>
            <p:ph idx="1"/>
          </p:nvPr>
        </p:nvSpPr>
        <p:spPr/>
        <p:txBody>
          <a:bodyPr/>
          <a:lstStyle/>
          <a:p>
            <a:r>
              <a:rPr lang="en-US" altLang="en-US"/>
              <a:t>Recurrent turn</a:t>
            </a:r>
          </a:p>
          <a:p>
            <a:pPr lvl="1"/>
            <a:r>
              <a:rPr lang="en-US" altLang="en-US"/>
              <a:t>Used to cover distal parts of the body </a:t>
            </a:r>
          </a:p>
          <a:p>
            <a:r>
              <a:rPr lang="en-US" altLang="en-US"/>
              <a:t>Thumb spica </a:t>
            </a:r>
          </a:p>
          <a:p>
            <a:pPr lvl="1"/>
            <a:r>
              <a:rPr lang="en-US" altLang="en-US"/>
              <a:t>A variation of the figure-of-8 bandage used to support the thumb in neutral position following a sprain or other injury</a:t>
            </a:r>
          </a:p>
          <a:p>
            <a:r>
              <a:rPr lang="en-US" altLang="en-US"/>
              <a:t>Sling</a:t>
            </a:r>
          </a:p>
          <a:p>
            <a:pPr lvl="1"/>
            <a:r>
              <a:rPr lang="en-US" altLang="en-US"/>
              <a:t>Holds extremity in an elevated position to avoid edema of the hand, pain and discomfort, and fatigue</a:t>
            </a:r>
          </a:p>
        </p:txBody>
      </p:sp>
      <p:sp>
        <p:nvSpPr>
          <p:cNvPr id="2" name="Slide Number Placeholder 1">
            <a:extLst>
              <a:ext uri="{FF2B5EF4-FFF2-40B4-BE49-F238E27FC236}">
                <a16:creationId xmlns:a16="http://schemas.microsoft.com/office/drawing/2014/main" id="{27BC42E2-8732-44FA-80D9-8EC708167075}"/>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49</a:t>
            </a:fld>
            <a:endParaRPr lang="en-GB"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D1EC849-DAAA-45AF-BCDD-00E001FDED15}"/>
              </a:ext>
            </a:extLst>
          </p:cNvPr>
          <p:cNvSpPr>
            <a:spLocks noGrp="1"/>
          </p:cNvSpPr>
          <p:nvPr>
            <p:ph type="title"/>
          </p:nvPr>
        </p:nvSpPr>
        <p:spPr/>
        <p:txBody>
          <a:bodyPr/>
          <a:lstStyle/>
          <a:p>
            <a:r>
              <a:rPr lang="en-US" altLang="en-US" sz="3600" dirty="0"/>
              <a:t>Systemic Effect of Immobilization</a:t>
            </a:r>
            <a:br>
              <a:rPr lang="en-US" altLang="en-US" sz="3600" dirty="0"/>
            </a:br>
            <a:r>
              <a:rPr lang="en-US" altLang="en-US" sz="3600" dirty="0"/>
              <a:t>(Slide 1 of 7) </a:t>
            </a:r>
          </a:p>
        </p:txBody>
      </p:sp>
      <p:sp>
        <p:nvSpPr>
          <p:cNvPr id="9219" name="Content Placeholder 2">
            <a:extLst>
              <a:ext uri="{FF2B5EF4-FFF2-40B4-BE49-F238E27FC236}">
                <a16:creationId xmlns:a16="http://schemas.microsoft.com/office/drawing/2014/main" id="{8D381D91-294B-4142-8582-342F48087A2D}"/>
              </a:ext>
            </a:extLst>
          </p:cNvPr>
          <p:cNvSpPr>
            <a:spLocks noGrp="1"/>
          </p:cNvSpPr>
          <p:nvPr>
            <p:ph idx="1"/>
          </p:nvPr>
        </p:nvSpPr>
        <p:spPr/>
        <p:txBody>
          <a:bodyPr/>
          <a:lstStyle/>
          <a:p>
            <a:r>
              <a:rPr lang="en-US" altLang="en-US"/>
              <a:t>Cardiovascular system</a:t>
            </a:r>
          </a:p>
          <a:p>
            <a:pPr lvl="1"/>
            <a:r>
              <a:rPr lang="en-US" altLang="en-US"/>
              <a:t>Effect</a:t>
            </a:r>
          </a:p>
          <a:p>
            <a:pPr lvl="2"/>
            <a:r>
              <a:rPr lang="en-US" altLang="en-US" sz="2100"/>
              <a:t>Venous stasis, increased cardiac workload, blood pressure alterations</a:t>
            </a:r>
          </a:p>
          <a:p>
            <a:pPr lvl="1"/>
            <a:r>
              <a:rPr lang="en-US" altLang="en-US"/>
              <a:t>Problems/complications</a:t>
            </a:r>
          </a:p>
          <a:p>
            <a:pPr lvl="2"/>
            <a:r>
              <a:rPr lang="en-US" altLang="en-US" sz="2100"/>
              <a:t>Thrombus formation</a:t>
            </a:r>
          </a:p>
          <a:p>
            <a:pPr lvl="2"/>
            <a:r>
              <a:rPr lang="en-US" altLang="en-US" sz="2100"/>
              <a:t>Thrombophlebitis </a:t>
            </a:r>
          </a:p>
          <a:p>
            <a:pPr lvl="2"/>
            <a:r>
              <a:rPr lang="en-US" altLang="en-US" sz="2100"/>
              <a:t>Pulmonary embolus</a:t>
            </a:r>
          </a:p>
          <a:p>
            <a:pPr lvl="2"/>
            <a:r>
              <a:rPr lang="en-US" altLang="en-US" sz="2100"/>
              <a:t>Orthostatic hypotension</a:t>
            </a:r>
          </a:p>
          <a:p>
            <a:pPr lvl="2"/>
            <a:r>
              <a:rPr lang="en-US" altLang="en-US" sz="2100"/>
              <a:t>Increased pulse rate</a:t>
            </a:r>
          </a:p>
        </p:txBody>
      </p:sp>
      <p:sp>
        <p:nvSpPr>
          <p:cNvPr id="2" name="Slide Number Placeholder 1">
            <a:extLst>
              <a:ext uri="{FF2B5EF4-FFF2-40B4-BE49-F238E27FC236}">
                <a16:creationId xmlns:a16="http://schemas.microsoft.com/office/drawing/2014/main" id="{4799C0E1-7523-426B-9EAD-8B1AF2A87087}"/>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5</a:t>
            </a:fld>
            <a:endParaRPr lang="en-GB"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F5BE10D-6499-4272-8F3B-83E4F178CC50}"/>
              </a:ext>
            </a:extLst>
          </p:cNvPr>
          <p:cNvSpPr>
            <a:spLocks noGrp="1"/>
          </p:cNvSpPr>
          <p:nvPr>
            <p:ph type="title"/>
          </p:nvPr>
        </p:nvSpPr>
        <p:spPr/>
        <p:txBody>
          <a:bodyPr/>
          <a:lstStyle/>
          <a:p>
            <a:r>
              <a:rPr lang="en-US" altLang="en-US" sz="3600" dirty="0"/>
              <a:t>Figure 39.12E: Applying an elastic bandage—recurrent turn bandaging </a:t>
            </a:r>
          </a:p>
        </p:txBody>
      </p:sp>
      <p:pic>
        <p:nvPicPr>
          <p:cNvPr id="99331" name="Picture 6" descr="Figure is an illustration of applying an elastic bandage with recurrent turn bandaging.&#10;Refer to your accessibility office for long text describing the illustration.">
            <a:extLst>
              <a:ext uri="{FF2B5EF4-FFF2-40B4-BE49-F238E27FC236}">
                <a16:creationId xmlns:a16="http://schemas.microsoft.com/office/drawing/2014/main" id="{A2B91276-8C5B-481D-B275-751E0472C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1803400"/>
            <a:ext cx="41783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8E273EA-FE39-4925-8C41-1FF723F6B2D4}"/>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50</a:t>
            </a:fld>
            <a:endParaRPr lang="en-GB"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126AB100-225A-428E-B1C1-D51E2F5EA57E}"/>
              </a:ext>
            </a:extLst>
          </p:cNvPr>
          <p:cNvSpPr>
            <a:spLocks noGrp="1"/>
          </p:cNvSpPr>
          <p:nvPr>
            <p:ph type="title"/>
          </p:nvPr>
        </p:nvSpPr>
        <p:spPr/>
        <p:txBody>
          <a:bodyPr/>
          <a:lstStyle/>
          <a:p>
            <a:r>
              <a:rPr lang="en-US" altLang="en-US" sz="3600" dirty="0"/>
              <a:t>Figure 39.12F: Applying an elastic bandage—thumb spica bandaging </a:t>
            </a:r>
          </a:p>
        </p:txBody>
      </p:sp>
      <p:pic>
        <p:nvPicPr>
          <p:cNvPr id="101379" name="Picture 6" descr="Figure is an illustration of applying an elastic bandage with thumb spica bandaging.&#10;Refer to your accessibility office for long text describing the illustration.">
            <a:extLst>
              <a:ext uri="{FF2B5EF4-FFF2-40B4-BE49-F238E27FC236}">
                <a16:creationId xmlns:a16="http://schemas.microsoft.com/office/drawing/2014/main" id="{6222131C-A974-49B7-9123-F11307C2D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650" y="2095500"/>
            <a:ext cx="50927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9ED768A-4202-47F9-A4C0-13578AABE572}"/>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51</a:t>
            </a:fld>
            <a:endParaRPr lang="en-GB"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0C011388-6CAE-45B6-B93C-09D566B37498}"/>
              </a:ext>
            </a:extLst>
          </p:cNvPr>
          <p:cNvSpPr>
            <a:spLocks noGrp="1"/>
          </p:cNvSpPr>
          <p:nvPr>
            <p:ph type="title"/>
          </p:nvPr>
        </p:nvSpPr>
        <p:spPr/>
        <p:txBody>
          <a:bodyPr/>
          <a:lstStyle/>
          <a:p>
            <a:r>
              <a:rPr lang="en-US" altLang="en-US" sz="3600" dirty="0"/>
              <a:t>Figure 39.13: A triangular </a:t>
            </a:r>
            <a:br>
              <a:rPr lang="en-US" altLang="en-US" sz="3600" dirty="0"/>
            </a:br>
            <a:r>
              <a:rPr lang="en-US" altLang="en-US" sz="3600" dirty="0"/>
              <a:t>bandage sling </a:t>
            </a:r>
          </a:p>
        </p:txBody>
      </p:sp>
      <p:pic>
        <p:nvPicPr>
          <p:cNvPr id="103427" name="Picture 6" descr="Figure is an illustration of applying a triangular bandage sling.&#10;Refer to your accessibility office for long text describing the illustration.">
            <a:extLst>
              <a:ext uri="{FF2B5EF4-FFF2-40B4-BE49-F238E27FC236}">
                <a16:creationId xmlns:a16="http://schemas.microsoft.com/office/drawing/2014/main" id="{BD5C047F-6700-43D0-9D6C-6E6C2F003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81138"/>
            <a:ext cx="5486400"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FD3FD0D-69C0-4054-B095-3A0CA5093D95}"/>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52</a:t>
            </a:fld>
            <a:endParaRPr lang="en-GB"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7F5DCDBA-3968-48B9-8F56-B451E66B5280}"/>
              </a:ext>
            </a:extLst>
          </p:cNvPr>
          <p:cNvSpPr>
            <a:spLocks noGrp="1"/>
          </p:cNvSpPr>
          <p:nvPr>
            <p:ph type="title"/>
          </p:nvPr>
        </p:nvSpPr>
        <p:spPr/>
        <p:txBody>
          <a:bodyPr/>
          <a:lstStyle/>
          <a:p>
            <a:r>
              <a:rPr lang="en-US" altLang="en-US" sz="3600"/>
              <a:t>Using a Mechanical Lift to Transfer Immobile Patients </a:t>
            </a:r>
          </a:p>
        </p:txBody>
      </p:sp>
      <p:sp>
        <p:nvSpPr>
          <p:cNvPr id="105475" name="Content Placeholder 2">
            <a:extLst>
              <a:ext uri="{FF2B5EF4-FFF2-40B4-BE49-F238E27FC236}">
                <a16:creationId xmlns:a16="http://schemas.microsoft.com/office/drawing/2014/main" id="{4303ADAB-2FEF-43E7-95A2-B059C76C7A1E}"/>
              </a:ext>
            </a:extLst>
          </p:cNvPr>
          <p:cNvSpPr>
            <a:spLocks noGrp="1"/>
          </p:cNvSpPr>
          <p:nvPr>
            <p:ph idx="1"/>
          </p:nvPr>
        </p:nvSpPr>
        <p:spPr/>
        <p:txBody>
          <a:bodyPr/>
          <a:lstStyle/>
          <a:p>
            <a:r>
              <a:rPr lang="en-US" altLang="en-US"/>
              <a:t>Can be used to move a patient from bed to chair or stretcher and back again</a:t>
            </a:r>
          </a:p>
          <a:p>
            <a:pPr lvl="1"/>
            <a:r>
              <a:rPr lang="en-US" altLang="en-US"/>
              <a:t>Hydraulic pump allows one nurse to lift patient</a:t>
            </a:r>
          </a:p>
          <a:p>
            <a:pPr lvl="1"/>
            <a:r>
              <a:rPr lang="en-US" altLang="en-US"/>
              <a:t>It takes two people to use the lift safely</a:t>
            </a:r>
          </a:p>
          <a:p>
            <a:pPr lvl="1"/>
            <a:r>
              <a:rPr lang="en-US" altLang="en-US"/>
              <a:t>Patient must never be left unattended in the lift</a:t>
            </a:r>
          </a:p>
          <a:p>
            <a:pPr lvl="1"/>
            <a:r>
              <a:rPr lang="en-US" altLang="en-US"/>
              <a:t>Also used to place patients into a tub or whirlpool bath for bathing or hydrotherapy </a:t>
            </a:r>
          </a:p>
        </p:txBody>
      </p:sp>
      <p:sp>
        <p:nvSpPr>
          <p:cNvPr id="2" name="Slide Number Placeholder 1">
            <a:extLst>
              <a:ext uri="{FF2B5EF4-FFF2-40B4-BE49-F238E27FC236}">
                <a16:creationId xmlns:a16="http://schemas.microsoft.com/office/drawing/2014/main" id="{C2961FAC-C465-4E48-8A22-7A2F638C35B1}"/>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53</a:t>
            </a:fld>
            <a:endParaRPr lang="en-GB"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A195D034-6622-42C7-A8DF-6F678E9DAB3F}"/>
              </a:ext>
            </a:extLst>
          </p:cNvPr>
          <p:cNvSpPr>
            <a:spLocks noGrp="1"/>
          </p:cNvSpPr>
          <p:nvPr>
            <p:ph type="title"/>
          </p:nvPr>
        </p:nvSpPr>
        <p:spPr/>
        <p:txBody>
          <a:bodyPr/>
          <a:lstStyle/>
          <a:p>
            <a:r>
              <a:rPr lang="en-US" altLang="en-US" dirty="0"/>
              <a:t>Aids to Mobilization</a:t>
            </a:r>
            <a:br>
              <a:rPr lang="en-US" altLang="en-US" dirty="0"/>
            </a:br>
            <a:r>
              <a:rPr lang="en-US" altLang="en-US" sz="2800" dirty="0"/>
              <a:t>(Slide 1 of 2) </a:t>
            </a:r>
          </a:p>
        </p:txBody>
      </p:sp>
      <p:sp>
        <p:nvSpPr>
          <p:cNvPr id="107523" name="Content Placeholder 2">
            <a:extLst>
              <a:ext uri="{FF2B5EF4-FFF2-40B4-BE49-F238E27FC236}">
                <a16:creationId xmlns:a16="http://schemas.microsoft.com/office/drawing/2014/main" id="{9AAC65EF-873A-4AE9-8F72-EB867B4B5DBB}"/>
              </a:ext>
            </a:extLst>
          </p:cNvPr>
          <p:cNvSpPr>
            <a:spLocks noGrp="1"/>
          </p:cNvSpPr>
          <p:nvPr>
            <p:ph idx="1"/>
          </p:nvPr>
        </p:nvSpPr>
        <p:spPr/>
        <p:txBody>
          <a:bodyPr/>
          <a:lstStyle/>
          <a:p>
            <a:r>
              <a:rPr lang="en-US" altLang="en-US"/>
              <a:t>Walkers</a:t>
            </a:r>
          </a:p>
          <a:p>
            <a:pPr lvl="1"/>
            <a:r>
              <a:rPr lang="en-US" altLang="en-US"/>
              <a:t>Frequently the first mechanical aid used when training an individual to walk following a loss of function </a:t>
            </a:r>
          </a:p>
          <a:p>
            <a:r>
              <a:rPr lang="en-US" altLang="en-US"/>
              <a:t>Crutches</a:t>
            </a:r>
          </a:p>
          <a:p>
            <a:pPr lvl="1"/>
            <a:r>
              <a:rPr lang="en-US" altLang="en-US"/>
              <a:t>May follow the use of a walker or be the first aid to ambulation </a:t>
            </a:r>
          </a:p>
          <a:p>
            <a:r>
              <a:rPr lang="en-US" altLang="en-US"/>
              <a:t>Canes</a:t>
            </a:r>
          </a:p>
          <a:p>
            <a:pPr lvl="1"/>
            <a:r>
              <a:rPr lang="en-US" altLang="en-US"/>
              <a:t>Most commonly used canes are the standard (one-point) and the quad (four-point) cane</a:t>
            </a:r>
          </a:p>
        </p:txBody>
      </p:sp>
      <p:sp>
        <p:nvSpPr>
          <p:cNvPr id="2" name="Slide Number Placeholder 1">
            <a:extLst>
              <a:ext uri="{FF2B5EF4-FFF2-40B4-BE49-F238E27FC236}">
                <a16:creationId xmlns:a16="http://schemas.microsoft.com/office/drawing/2014/main" id="{B1469AB0-8C7C-4CE9-9BC7-F897C6FB4F00}"/>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54</a:t>
            </a:fld>
            <a:endParaRPr lang="en-GB"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B2C205C8-E9FD-466A-83E2-8611BBDF6ADB}"/>
              </a:ext>
            </a:extLst>
          </p:cNvPr>
          <p:cNvSpPr>
            <a:spLocks noGrp="1"/>
          </p:cNvSpPr>
          <p:nvPr>
            <p:ph type="title"/>
          </p:nvPr>
        </p:nvSpPr>
        <p:spPr/>
        <p:txBody>
          <a:bodyPr/>
          <a:lstStyle/>
          <a:p>
            <a:r>
              <a:rPr lang="en-US" altLang="en-US" dirty="0"/>
              <a:t>Aids to Mobilization </a:t>
            </a:r>
            <a:br>
              <a:rPr lang="en-US" altLang="en-US" dirty="0"/>
            </a:br>
            <a:r>
              <a:rPr lang="en-US" altLang="en-US" sz="2800" dirty="0"/>
              <a:t>(Slide 2 of 2)</a:t>
            </a:r>
          </a:p>
        </p:txBody>
      </p:sp>
      <p:sp>
        <p:nvSpPr>
          <p:cNvPr id="109571" name="Content Placeholder 2">
            <a:extLst>
              <a:ext uri="{FF2B5EF4-FFF2-40B4-BE49-F238E27FC236}">
                <a16:creationId xmlns:a16="http://schemas.microsoft.com/office/drawing/2014/main" id="{5E878D42-A32D-4FED-B0FB-B0FA93F68B99}"/>
              </a:ext>
            </a:extLst>
          </p:cNvPr>
          <p:cNvSpPr>
            <a:spLocks noGrp="1"/>
          </p:cNvSpPr>
          <p:nvPr>
            <p:ph idx="1"/>
          </p:nvPr>
        </p:nvSpPr>
        <p:spPr/>
        <p:txBody>
          <a:bodyPr/>
          <a:lstStyle/>
          <a:p>
            <a:r>
              <a:rPr lang="en-US" altLang="en-US"/>
              <a:t>Wheelchairs</a:t>
            </a:r>
          </a:p>
          <a:p>
            <a:pPr lvl="1"/>
            <a:r>
              <a:rPr lang="en-US" altLang="en-US"/>
              <a:t>Used for patients who are not able to ambulate either independently or with aids </a:t>
            </a:r>
          </a:p>
          <a:p>
            <a:r>
              <a:rPr lang="en-US" altLang="en-US"/>
              <a:t>Braces, splints, and prostheses for stabilization</a:t>
            </a:r>
          </a:p>
          <a:p>
            <a:pPr lvl="1"/>
            <a:r>
              <a:rPr lang="en-US" altLang="en-US"/>
              <a:t>Prostheses are used to replace missing body parts</a:t>
            </a:r>
          </a:p>
        </p:txBody>
      </p:sp>
      <p:sp>
        <p:nvSpPr>
          <p:cNvPr id="2" name="Slide Number Placeholder 1">
            <a:extLst>
              <a:ext uri="{FF2B5EF4-FFF2-40B4-BE49-F238E27FC236}">
                <a16:creationId xmlns:a16="http://schemas.microsoft.com/office/drawing/2014/main" id="{589A8E0E-44E9-46F0-BB08-BF8CC736BB8F}"/>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55</a:t>
            </a:fld>
            <a:endParaRPr lang="en-GB"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F4F0594C-8CA3-46F1-80EF-498D46E0CE4B}"/>
              </a:ext>
            </a:extLst>
          </p:cNvPr>
          <p:cNvSpPr>
            <a:spLocks noGrp="1"/>
          </p:cNvSpPr>
          <p:nvPr>
            <p:ph type="title"/>
          </p:nvPr>
        </p:nvSpPr>
        <p:spPr/>
        <p:txBody>
          <a:bodyPr/>
          <a:lstStyle/>
          <a:p>
            <a:r>
              <a:rPr lang="en-US" altLang="en-US" sz="3600" dirty="0"/>
              <a:t>Figure 39.16: Regular cane (right) and quad cane (left)</a:t>
            </a:r>
          </a:p>
        </p:txBody>
      </p:sp>
      <p:pic>
        <p:nvPicPr>
          <p:cNvPr id="111619" name="Picture 6" descr="Figure is a photo of a regular cane and a quad cane.&#10;Refer to your accessibility office for long text describing the illustration.">
            <a:extLst>
              <a:ext uri="{FF2B5EF4-FFF2-40B4-BE49-F238E27FC236}">
                <a16:creationId xmlns:a16="http://schemas.microsoft.com/office/drawing/2014/main" id="{F44C817A-258A-44F1-8A6F-2C8B66FF7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1504950"/>
            <a:ext cx="3133725"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E871213-4048-4423-A6B5-E4893A37A2BC}"/>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56</a:t>
            </a:fld>
            <a:endParaRPr lang="en-GB"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4173C3A2-B21E-4EA4-8C27-A35F66FC74FC}"/>
              </a:ext>
            </a:extLst>
          </p:cNvPr>
          <p:cNvSpPr>
            <a:spLocks noGrp="1"/>
          </p:cNvSpPr>
          <p:nvPr>
            <p:ph type="title"/>
          </p:nvPr>
        </p:nvSpPr>
        <p:spPr/>
        <p:txBody>
          <a:bodyPr/>
          <a:lstStyle/>
          <a:p>
            <a:r>
              <a:rPr lang="en-US" altLang="en-US" dirty="0"/>
              <a:t>Rehabilitation</a:t>
            </a:r>
          </a:p>
        </p:txBody>
      </p:sp>
      <p:sp>
        <p:nvSpPr>
          <p:cNvPr id="113667" name="Content Placeholder 2">
            <a:extLst>
              <a:ext uri="{FF2B5EF4-FFF2-40B4-BE49-F238E27FC236}">
                <a16:creationId xmlns:a16="http://schemas.microsoft.com/office/drawing/2014/main" id="{C5222A40-7D6E-421E-8BEB-BC6536EBDEF1}"/>
              </a:ext>
            </a:extLst>
          </p:cNvPr>
          <p:cNvSpPr>
            <a:spLocks noGrp="1"/>
          </p:cNvSpPr>
          <p:nvPr>
            <p:ph idx="1"/>
          </p:nvPr>
        </p:nvSpPr>
        <p:spPr/>
        <p:txBody>
          <a:bodyPr/>
          <a:lstStyle/>
          <a:p>
            <a:r>
              <a:rPr lang="en-US" altLang="en-US" dirty="0"/>
              <a:t>Exercise prescription to improve muscle tone, joint flexibility, and/or cardiovascular fitness </a:t>
            </a:r>
          </a:p>
          <a:p>
            <a:r>
              <a:rPr lang="en-US" altLang="en-US" dirty="0"/>
              <a:t>Parameters for exercise determined by target heart rate during activity that is based on age and condition</a:t>
            </a:r>
          </a:p>
        </p:txBody>
      </p:sp>
      <p:sp>
        <p:nvSpPr>
          <p:cNvPr id="2" name="Slide Number Placeholder 1">
            <a:extLst>
              <a:ext uri="{FF2B5EF4-FFF2-40B4-BE49-F238E27FC236}">
                <a16:creationId xmlns:a16="http://schemas.microsoft.com/office/drawing/2014/main" id="{D1585895-D955-45EA-A863-2DDB1529B062}"/>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57</a:t>
            </a:fld>
            <a:endParaRPr lang="en-GB"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a:extLst>
              <a:ext uri="{FF2B5EF4-FFF2-40B4-BE49-F238E27FC236}">
                <a16:creationId xmlns:a16="http://schemas.microsoft.com/office/drawing/2014/main" id="{899F21D4-118B-4EB1-A9C2-62287C1E456C}"/>
              </a:ext>
            </a:extLst>
          </p:cNvPr>
          <p:cNvSpPr>
            <a:spLocks noGrp="1"/>
          </p:cNvSpPr>
          <p:nvPr>
            <p:ph type="title"/>
          </p:nvPr>
        </p:nvSpPr>
        <p:spPr/>
        <p:txBody>
          <a:bodyPr/>
          <a:lstStyle/>
          <a:p>
            <a:r>
              <a:rPr lang="en-US" altLang="en-US"/>
              <a:t>Question 4 </a:t>
            </a:r>
          </a:p>
        </p:txBody>
      </p:sp>
      <p:sp>
        <p:nvSpPr>
          <p:cNvPr id="3" name="Content Placeholder 2">
            <a:extLst>
              <a:ext uri="{FF2B5EF4-FFF2-40B4-BE49-F238E27FC236}">
                <a16:creationId xmlns:a16="http://schemas.microsoft.com/office/drawing/2014/main" id="{56FFE612-0E73-45E3-BEEE-6995DAEFB504}"/>
              </a:ext>
            </a:extLst>
          </p:cNvPr>
          <p:cNvSpPr>
            <a:spLocks noGrp="1"/>
          </p:cNvSpPr>
          <p:nvPr>
            <p:ph idx="1"/>
          </p:nvPr>
        </p:nvSpPr>
        <p:spPr/>
        <p:txBody>
          <a:bodyPr/>
          <a:lstStyle/>
          <a:p>
            <a:pPr marL="0" indent="0">
              <a:buFont typeface="Wingdings 2" panose="05020102010507070707" pitchFamily="18" charset="2"/>
              <a:buNone/>
              <a:defRPr/>
            </a:pPr>
            <a:r>
              <a:rPr lang="en-US" sz="2650" dirty="0"/>
              <a:t>When discharging a patient on crutches, it is imperative that he know there should be how much space between the top of the crutch and the axilla when his hands are gripping the crutches?</a:t>
            </a:r>
          </a:p>
          <a:p>
            <a:pPr marL="0" indent="0">
              <a:buFont typeface="Wingdings 2" panose="05020102010507070707" pitchFamily="18" charset="2"/>
              <a:buNone/>
              <a:defRPr/>
            </a:pPr>
            <a:r>
              <a:rPr lang="en-US" sz="2650" dirty="0"/>
              <a:t> </a:t>
            </a:r>
          </a:p>
          <a:p>
            <a:pPr marL="514350" indent="-514350">
              <a:buFont typeface="+mj-lt"/>
              <a:buAutoNum type="arabicParenR"/>
              <a:defRPr/>
            </a:pPr>
            <a:r>
              <a:rPr lang="en-US" sz="2650" dirty="0"/>
              <a:t>4 inches</a:t>
            </a:r>
          </a:p>
          <a:p>
            <a:pPr marL="514350" indent="-514350">
              <a:buFont typeface="+mj-lt"/>
              <a:buAutoNum type="arabicParenR"/>
              <a:defRPr/>
            </a:pPr>
            <a:r>
              <a:rPr lang="en-US" sz="2650" dirty="0"/>
              <a:t>12 inches</a:t>
            </a:r>
          </a:p>
          <a:p>
            <a:pPr marL="514350" indent="-514350">
              <a:buFont typeface="+mj-lt"/>
              <a:buAutoNum type="arabicParenR"/>
              <a:defRPr/>
            </a:pPr>
            <a:r>
              <a:rPr lang="en-US" sz="2650" dirty="0"/>
              <a:t>Two finger-breadths</a:t>
            </a:r>
          </a:p>
          <a:p>
            <a:pPr marL="514350" indent="-514350">
              <a:buFont typeface="+mj-lt"/>
              <a:buAutoNum type="arabicParenR"/>
              <a:defRPr/>
            </a:pPr>
            <a:r>
              <a:rPr lang="en-US" sz="2650" dirty="0"/>
              <a:t>Four finger-breadths </a:t>
            </a:r>
          </a:p>
        </p:txBody>
      </p:sp>
      <p:sp>
        <p:nvSpPr>
          <p:cNvPr id="2" name="Slide Number Placeholder 1">
            <a:extLst>
              <a:ext uri="{FF2B5EF4-FFF2-40B4-BE49-F238E27FC236}">
                <a16:creationId xmlns:a16="http://schemas.microsoft.com/office/drawing/2014/main" id="{19CCCAFB-EEB4-4B24-A522-57C5D14C10EA}"/>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58</a:t>
            </a:fld>
            <a:endParaRPr lang="en-GB"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a:extLst>
              <a:ext uri="{FF2B5EF4-FFF2-40B4-BE49-F238E27FC236}">
                <a16:creationId xmlns:a16="http://schemas.microsoft.com/office/drawing/2014/main" id="{DAE12768-2912-4E48-9499-CAD2B8AE52A1}"/>
              </a:ext>
            </a:extLst>
          </p:cNvPr>
          <p:cNvSpPr>
            <a:spLocks noGrp="1"/>
          </p:cNvSpPr>
          <p:nvPr>
            <p:ph type="title"/>
          </p:nvPr>
        </p:nvSpPr>
        <p:spPr>
          <a:xfrm>
            <a:off x="556683" y="422275"/>
            <a:ext cx="7772400" cy="1219200"/>
          </a:xfrm>
        </p:spPr>
        <p:txBody>
          <a:bodyPr/>
          <a:lstStyle/>
          <a:p>
            <a:r>
              <a:rPr lang="en-US" altLang="en-US"/>
              <a:t>Question 5</a:t>
            </a:r>
          </a:p>
        </p:txBody>
      </p:sp>
      <p:sp>
        <p:nvSpPr>
          <p:cNvPr id="3" name="Content Placeholder 2">
            <a:extLst>
              <a:ext uri="{FF2B5EF4-FFF2-40B4-BE49-F238E27FC236}">
                <a16:creationId xmlns:a16="http://schemas.microsoft.com/office/drawing/2014/main" id="{7AE1B6A2-8F75-4AAC-AE63-08896A37154C}"/>
              </a:ext>
            </a:extLst>
          </p:cNvPr>
          <p:cNvSpPr>
            <a:spLocks noGrp="1"/>
          </p:cNvSpPr>
          <p:nvPr>
            <p:ph idx="1"/>
          </p:nvPr>
        </p:nvSpPr>
        <p:spPr/>
        <p:txBody>
          <a:bodyPr/>
          <a:lstStyle/>
          <a:p>
            <a:pPr marL="0" indent="0">
              <a:buFont typeface="Wingdings 2" panose="05020102010507070707" pitchFamily="18" charset="2"/>
              <a:buNone/>
              <a:defRPr/>
            </a:pPr>
            <a:r>
              <a:rPr lang="en-US" sz="2400" dirty="0"/>
              <a:t>Tim’s patient needs a lift to help him get into hydrotherapy. When using a lift, all of the following are true </a:t>
            </a:r>
            <a:r>
              <a:rPr lang="en-US" sz="2400" i="1" dirty="0"/>
              <a:t>except</a:t>
            </a:r>
            <a:r>
              <a:rPr lang="en-US" sz="2400" dirty="0"/>
              <a:t>:</a:t>
            </a:r>
          </a:p>
          <a:p>
            <a:pPr marL="0" indent="0">
              <a:buFont typeface="Wingdings 2" panose="05020102010507070707" pitchFamily="18" charset="2"/>
              <a:buNone/>
              <a:defRPr/>
            </a:pPr>
            <a:endParaRPr lang="en-US" sz="2400" dirty="0"/>
          </a:p>
          <a:p>
            <a:pPr marL="514350" indent="-514350">
              <a:buFont typeface="+mj-lt"/>
              <a:buAutoNum type="arabicParenR"/>
              <a:defRPr/>
            </a:pPr>
            <a:r>
              <a:rPr lang="en-US" sz="2400" dirty="0"/>
              <a:t>one person can safely move a weak patient this way.</a:t>
            </a:r>
          </a:p>
          <a:p>
            <a:pPr marL="514350" indent="-514350">
              <a:buFont typeface="+mj-lt"/>
              <a:buAutoNum type="arabicParenR"/>
              <a:defRPr/>
            </a:pPr>
            <a:r>
              <a:rPr lang="en-US" sz="2400" dirty="0"/>
              <a:t>you should never leave the patient unattended.</a:t>
            </a:r>
          </a:p>
          <a:p>
            <a:pPr marL="514350" indent="-514350">
              <a:buFont typeface="+mj-lt"/>
              <a:buAutoNum type="arabicParenR"/>
              <a:defRPr/>
            </a:pPr>
            <a:r>
              <a:rPr lang="en-US" sz="2400" dirty="0"/>
              <a:t>you should protect the lift with a sheet or bath blanket.</a:t>
            </a:r>
          </a:p>
          <a:p>
            <a:pPr marL="514350" indent="-514350">
              <a:buFont typeface="+mj-lt"/>
              <a:buAutoNum type="arabicParenR"/>
              <a:defRPr/>
            </a:pPr>
            <a:r>
              <a:rPr lang="en-US" sz="2400" dirty="0"/>
              <a:t>if a lift is soiled, you should use a disinfectant solution before using it again. </a:t>
            </a:r>
          </a:p>
        </p:txBody>
      </p:sp>
      <p:sp>
        <p:nvSpPr>
          <p:cNvPr id="2" name="Slide Number Placeholder 1">
            <a:extLst>
              <a:ext uri="{FF2B5EF4-FFF2-40B4-BE49-F238E27FC236}">
                <a16:creationId xmlns:a16="http://schemas.microsoft.com/office/drawing/2014/main" id="{1391DBC7-9E43-4547-8988-7F1145A59F50}"/>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59</a:t>
            </a:fld>
            <a:endParaRPr lang="en-GB"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5B0CE39B-295B-4BCF-8958-54E549C2BB3D}"/>
              </a:ext>
            </a:extLst>
          </p:cNvPr>
          <p:cNvSpPr>
            <a:spLocks noGrp="1"/>
          </p:cNvSpPr>
          <p:nvPr>
            <p:ph type="title"/>
          </p:nvPr>
        </p:nvSpPr>
        <p:spPr/>
        <p:txBody>
          <a:bodyPr/>
          <a:lstStyle/>
          <a:p>
            <a:r>
              <a:rPr lang="en-US" altLang="en-US" sz="3600" dirty="0">
                <a:solidFill>
                  <a:srgbClr val="000000"/>
                </a:solidFill>
              </a:rPr>
              <a:t>Systemic Effect of Immobilization</a:t>
            </a:r>
            <a:br>
              <a:rPr lang="en-US" altLang="en-US" sz="3600" dirty="0">
                <a:solidFill>
                  <a:srgbClr val="000000"/>
                </a:solidFill>
              </a:rPr>
            </a:br>
            <a:r>
              <a:rPr lang="en-US" altLang="en-US" sz="3600" dirty="0">
                <a:solidFill>
                  <a:srgbClr val="000000"/>
                </a:solidFill>
              </a:rPr>
              <a:t>(Slide 2 of 7) </a:t>
            </a:r>
            <a:endParaRPr lang="en-US" altLang="en-US" sz="3600" dirty="0"/>
          </a:p>
        </p:txBody>
      </p:sp>
      <p:sp>
        <p:nvSpPr>
          <p:cNvPr id="11267" name="Content Placeholder 2">
            <a:extLst>
              <a:ext uri="{FF2B5EF4-FFF2-40B4-BE49-F238E27FC236}">
                <a16:creationId xmlns:a16="http://schemas.microsoft.com/office/drawing/2014/main" id="{779B1161-BB98-4457-B609-FAF7FA1CBD83}"/>
              </a:ext>
            </a:extLst>
          </p:cNvPr>
          <p:cNvSpPr>
            <a:spLocks noGrp="1"/>
          </p:cNvSpPr>
          <p:nvPr>
            <p:ph idx="1"/>
          </p:nvPr>
        </p:nvSpPr>
        <p:spPr/>
        <p:txBody>
          <a:bodyPr/>
          <a:lstStyle/>
          <a:p>
            <a:r>
              <a:rPr lang="en-US" altLang="en-US"/>
              <a:t>Respiratory system</a:t>
            </a:r>
          </a:p>
          <a:p>
            <a:pPr lvl="1"/>
            <a:r>
              <a:rPr lang="en-US" altLang="en-US"/>
              <a:t>Effect</a:t>
            </a:r>
          </a:p>
          <a:p>
            <a:pPr lvl="2"/>
            <a:r>
              <a:rPr lang="en-US" altLang="en-US" sz="2100"/>
              <a:t>Stasis of secretions, decreased elastic recoil, decreased vital capacity</a:t>
            </a:r>
          </a:p>
          <a:p>
            <a:pPr lvl="1"/>
            <a:r>
              <a:rPr lang="en-US" altLang="en-US"/>
              <a:t>Problems/complications</a:t>
            </a:r>
          </a:p>
          <a:p>
            <a:pPr lvl="2"/>
            <a:r>
              <a:rPr lang="en-US" altLang="en-US" sz="2100"/>
              <a:t>Hypostatic pneumonia</a:t>
            </a:r>
          </a:p>
          <a:p>
            <a:pPr lvl="2"/>
            <a:r>
              <a:rPr lang="en-US" altLang="en-US" sz="2100"/>
              <a:t>Bacterial pneumonia</a:t>
            </a:r>
          </a:p>
          <a:p>
            <a:pPr lvl="2"/>
            <a:r>
              <a:rPr lang="en-US" altLang="en-US" sz="2100"/>
              <a:t>Atelectasis </a:t>
            </a:r>
          </a:p>
          <a:p>
            <a:pPr lvl="2"/>
            <a:r>
              <a:rPr lang="en-US" altLang="en-US" sz="2100"/>
              <a:t>Decreased gas exchange</a:t>
            </a:r>
          </a:p>
        </p:txBody>
      </p:sp>
      <p:sp>
        <p:nvSpPr>
          <p:cNvPr id="2" name="Slide Number Placeholder 1">
            <a:extLst>
              <a:ext uri="{FF2B5EF4-FFF2-40B4-BE49-F238E27FC236}">
                <a16:creationId xmlns:a16="http://schemas.microsoft.com/office/drawing/2014/main" id="{C83E5826-0FA9-440F-8E25-3CCF51F7F8FE}"/>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6</a:t>
            </a:fld>
            <a:endParaRPr lang="en-GB"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CD8B64C3-4306-4579-B09C-E9B42E963DA2}"/>
              </a:ext>
            </a:extLst>
          </p:cNvPr>
          <p:cNvSpPr>
            <a:spLocks noGrp="1"/>
          </p:cNvSpPr>
          <p:nvPr>
            <p:ph type="title"/>
          </p:nvPr>
        </p:nvSpPr>
        <p:spPr/>
        <p:txBody>
          <a:bodyPr/>
          <a:lstStyle/>
          <a:p>
            <a:r>
              <a:rPr lang="en-US" altLang="en-US" sz="3600" dirty="0">
                <a:solidFill>
                  <a:srgbClr val="000000"/>
                </a:solidFill>
              </a:rPr>
              <a:t>Systemic Effect of Immobilization</a:t>
            </a:r>
            <a:br>
              <a:rPr lang="en-US" altLang="en-US" sz="3600" dirty="0">
                <a:solidFill>
                  <a:srgbClr val="000000"/>
                </a:solidFill>
              </a:rPr>
            </a:br>
            <a:r>
              <a:rPr lang="en-US" altLang="en-US" sz="3600" dirty="0">
                <a:solidFill>
                  <a:srgbClr val="000000"/>
                </a:solidFill>
              </a:rPr>
              <a:t>(Slide 3 of 7) </a:t>
            </a:r>
            <a:endParaRPr lang="en-US" altLang="en-US" sz="3600" dirty="0"/>
          </a:p>
        </p:txBody>
      </p:sp>
      <p:sp>
        <p:nvSpPr>
          <p:cNvPr id="13315" name="Content Placeholder 2">
            <a:extLst>
              <a:ext uri="{FF2B5EF4-FFF2-40B4-BE49-F238E27FC236}">
                <a16:creationId xmlns:a16="http://schemas.microsoft.com/office/drawing/2014/main" id="{6981246E-1743-4377-8998-487C2FD1FC12}"/>
              </a:ext>
            </a:extLst>
          </p:cNvPr>
          <p:cNvSpPr>
            <a:spLocks noGrp="1"/>
          </p:cNvSpPr>
          <p:nvPr>
            <p:ph idx="1"/>
          </p:nvPr>
        </p:nvSpPr>
        <p:spPr/>
        <p:txBody>
          <a:bodyPr/>
          <a:lstStyle/>
          <a:p>
            <a:r>
              <a:rPr lang="en-US" altLang="en-US"/>
              <a:t>Gastrointestinal (GI) tract</a:t>
            </a:r>
          </a:p>
          <a:p>
            <a:pPr lvl="1"/>
            <a:r>
              <a:rPr lang="en-US" altLang="en-US"/>
              <a:t>Effect</a:t>
            </a:r>
          </a:p>
          <a:p>
            <a:pPr lvl="2"/>
            <a:r>
              <a:rPr lang="en-US" altLang="en-US" sz="2100"/>
              <a:t>Anorexia, metabolic change to catabolism and negative nitrogen balance, decreased peristalsis</a:t>
            </a:r>
          </a:p>
          <a:p>
            <a:pPr lvl="1"/>
            <a:r>
              <a:rPr lang="en-US" altLang="en-US"/>
              <a:t>Problems/complications</a:t>
            </a:r>
          </a:p>
          <a:p>
            <a:pPr lvl="2"/>
            <a:r>
              <a:rPr lang="en-US" altLang="en-US" sz="2100"/>
              <a:t>Weight loss</a:t>
            </a:r>
          </a:p>
          <a:p>
            <a:pPr lvl="2"/>
            <a:r>
              <a:rPr lang="en-US" altLang="en-US" sz="2100"/>
              <a:t>Protein deficiency</a:t>
            </a:r>
          </a:p>
          <a:p>
            <a:pPr lvl="2"/>
            <a:r>
              <a:rPr lang="en-US" altLang="en-US" sz="2100"/>
              <a:t>Abdominal distention</a:t>
            </a:r>
          </a:p>
          <a:p>
            <a:pPr lvl="2"/>
            <a:r>
              <a:rPr lang="en-US" altLang="en-US" sz="2100"/>
              <a:t>Constipation</a:t>
            </a:r>
          </a:p>
          <a:p>
            <a:endParaRPr lang="en-US" altLang="en-US"/>
          </a:p>
        </p:txBody>
      </p:sp>
      <p:sp>
        <p:nvSpPr>
          <p:cNvPr id="2" name="Slide Number Placeholder 1">
            <a:extLst>
              <a:ext uri="{FF2B5EF4-FFF2-40B4-BE49-F238E27FC236}">
                <a16:creationId xmlns:a16="http://schemas.microsoft.com/office/drawing/2014/main" id="{E670EAFA-D46F-4E65-94C8-293B1C96AFD9}"/>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7</a:t>
            </a:fld>
            <a:endParaRPr lang="en-GB"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31F909E4-BF02-46ED-976B-0916D4AB7488}"/>
              </a:ext>
            </a:extLst>
          </p:cNvPr>
          <p:cNvSpPr>
            <a:spLocks noGrp="1"/>
          </p:cNvSpPr>
          <p:nvPr>
            <p:ph type="title"/>
          </p:nvPr>
        </p:nvSpPr>
        <p:spPr/>
        <p:txBody>
          <a:bodyPr/>
          <a:lstStyle/>
          <a:p>
            <a:r>
              <a:rPr lang="en-US" altLang="en-US" sz="3600" dirty="0">
                <a:solidFill>
                  <a:srgbClr val="000000"/>
                </a:solidFill>
              </a:rPr>
              <a:t>Systemic Effect of Immobilization</a:t>
            </a:r>
            <a:br>
              <a:rPr lang="en-US" altLang="en-US" sz="3600" dirty="0">
                <a:solidFill>
                  <a:srgbClr val="000000"/>
                </a:solidFill>
              </a:rPr>
            </a:br>
            <a:r>
              <a:rPr lang="en-US" altLang="en-US" sz="3600" dirty="0">
                <a:solidFill>
                  <a:srgbClr val="000000"/>
                </a:solidFill>
              </a:rPr>
              <a:t>(Slide 4 of 7) </a:t>
            </a:r>
            <a:endParaRPr lang="en-US" altLang="en-US" sz="3600" dirty="0"/>
          </a:p>
        </p:txBody>
      </p:sp>
      <p:sp>
        <p:nvSpPr>
          <p:cNvPr id="15363" name="Content Placeholder 2">
            <a:extLst>
              <a:ext uri="{FF2B5EF4-FFF2-40B4-BE49-F238E27FC236}">
                <a16:creationId xmlns:a16="http://schemas.microsoft.com/office/drawing/2014/main" id="{EDCD3B72-B007-4837-BB3A-75DEB8EA59F0}"/>
              </a:ext>
            </a:extLst>
          </p:cNvPr>
          <p:cNvSpPr>
            <a:spLocks noGrp="1"/>
          </p:cNvSpPr>
          <p:nvPr>
            <p:ph idx="1"/>
          </p:nvPr>
        </p:nvSpPr>
        <p:spPr/>
        <p:txBody>
          <a:bodyPr/>
          <a:lstStyle/>
          <a:p>
            <a:r>
              <a:rPr lang="en-US" altLang="en-US" dirty="0"/>
              <a:t>Musculoskeletal system</a:t>
            </a:r>
          </a:p>
          <a:p>
            <a:pPr lvl="1"/>
            <a:r>
              <a:rPr lang="en-US" altLang="en-US" dirty="0"/>
              <a:t>Effect</a:t>
            </a:r>
          </a:p>
          <a:p>
            <a:pPr lvl="2"/>
            <a:r>
              <a:rPr lang="en-US" altLang="en-US" sz="2100" dirty="0"/>
              <a:t>Decreased muscle mass and muscle tension, shortening of muscle, loss of calcium from the bone matrix, decrease in bone weight</a:t>
            </a:r>
          </a:p>
          <a:p>
            <a:pPr lvl="1">
              <a:buClr>
                <a:srgbClr val="0066FF"/>
              </a:buClr>
            </a:pPr>
            <a:r>
              <a:rPr lang="en-US" altLang="en-US" dirty="0">
                <a:solidFill>
                  <a:srgbClr val="000000"/>
                </a:solidFill>
              </a:rPr>
              <a:t>Problems/complications</a:t>
            </a:r>
          </a:p>
          <a:p>
            <a:pPr lvl="2">
              <a:buClr>
                <a:srgbClr val="0066FF"/>
              </a:buClr>
            </a:pPr>
            <a:r>
              <a:rPr lang="en-US" altLang="en-US" dirty="0">
                <a:solidFill>
                  <a:srgbClr val="000000"/>
                </a:solidFill>
              </a:rPr>
              <a:t>Fibrosis of connective tissue</a:t>
            </a:r>
          </a:p>
          <a:p>
            <a:pPr lvl="2">
              <a:buClr>
                <a:srgbClr val="0066FF"/>
              </a:buClr>
            </a:pPr>
            <a:r>
              <a:rPr lang="en-US" altLang="en-US" dirty="0">
                <a:solidFill>
                  <a:srgbClr val="000000"/>
                </a:solidFill>
              </a:rPr>
              <a:t>Atrophy</a:t>
            </a:r>
          </a:p>
          <a:p>
            <a:pPr lvl="2">
              <a:buClr>
                <a:srgbClr val="0066FF"/>
              </a:buClr>
            </a:pPr>
            <a:r>
              <a:rPr lang="en-US" altLang="en-US" dirty="0">
                <a:solidFill>
                  <a:srgbClr val="000000"/>
                </a:solidFill>
              </a:rPr>
              <a:t>Weakness</a:t>
            </a:r>
          </a:p>
          <a:p>
            <a:pPr lvl="2">
              <a:buClr>
                <a:srgbClr val="0066FF"/>
              </a:buClr>
            </a:pPr>
            <a:r>
              <a:rPr lang="en-US" altLang="en-US" dirty="0">
                <a:solidFill>
                  <a:srgbClr val="000000"/>
                </a:solidFill>
              </a:rPr>
              <a:t>Joint contracture</a:t>
            </a:r>
          </a:p>
          <a:p>
            <a:pPr lvl="2">
              <a:buClr>
                <a:srgbClr val="0066FF"/>
              </a:buClr>
            </a:pPr>
            <a:r>
              <a:rPr lang="en-US" altLang="en-US" dirty="0">
                <a:solidFill>
                  <a:srgbClr val="000000"/>
                </a:solidFill>
              </a:rPr>
              <a:t>Osteoporosis, bone pain</a:t>
            </a:r>
            <a:endParaRPr lang="en-US" altLang="en-US" sz="2100" dirty="0"/>
          </a:p>
        </p:txBody>
      </p:sp>
      <p:sp>
        <p:nvSpPr>
          <p:cNvPr id="2" name="Slide Number Placeholder 1">
            <a:extLst>
              <a:ext uri="{FF2B5EF4-FFF2-40B4-BE49-F238E27FC236}">
                <a16:creationId xmlns:a16="http://schemas.microsoft.com/office/drawing/2014/main" id="{91CDFF82-BDAE-46BA-9227-13EDAD650393}"/>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8</a:t>
            </a:fld>
            <a:endParaRPr lang="en-GB"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A60EB75-5F21-4E5B-A45B-1098619FA70A}"/>
              </a:ext>
            </a:extLst>
          </p:cNvPr>
          <p:cNvSpPr>
            <a:spLocks noGrp="1"/>
          </p:cNvSpPr>
          <p:nvPr>
            <p:ph type="title"/>
          </p:nvPr>
        </p:nvSpPr>
        <p:spPr/>
        <p:txBody>
          <a:bodyPr/>
          <a:lstStyle/>
          <a:p>
            <a:r>
              <a:rPr lang="en-US" altLang="en-US" sz="3600" dirty="0">
                <a:solidFill>
                  <a:srgbClr val="000000"/>
                </a:solidFill>
              </a:rPr>
              <a:t>Systemic Effect of Immobilization</a:t>
            </a:r>
            <a:br>
              <a:rPr lang="en-US" altLang="en-US" sz="3600" dirty="0">
                <a:solidFill>
                  <a:srgbClr val="000000"/>
                </a:solidFill>
              </a:rPr>
            </a:br>
            <a:r>
              <a:rPr lang="en-US" altLang="en-US" sz="3600" dirty="0">
                <a:solidFill>
                  <a:srgbClr val="000000"/>
                </a:solidFill>
              </a:rPr>
              <a:t>(Slide 5 of 7) </a:t>
            </a:r>
            <a:endParaRPr lang="en-US" altLang="en-US" sz="3600" dirty="0"/>
          </a:p>
        </p:txBody>
      </p:sp>
      <p:sp>
        <p:nvSpPr>
          <p:cNvPr id="19459" name="Content Placeholder 2">
            <a:extLst>
              <a:ext uri="{FF2B5EF4-FFF2-40B4-BE49-F238E27FC236}">
                <a16:creationId xmlns:a16="http://schemas.microsoft.com/office/drawing/2014/main" id="{F29ACD1F-49B0-47F5-B245-3B1C625E82C0}"/>
              </a:ext>
            </a:extLst>
          </p:cNvPr>
          <p:cNvSpPr>
            <a:spLocks noGrp="1"/>
          </p:cNvSpPr>
          <p:nvPr>
            <p:ph idx="1"/>
          </p:nvPr>
        </p:nvSpPr>
        <p:spPr/>
        <p:txBody>
          <a:bodyPr/>
          <a:lstStyle/>
          <a:p>
            <a:r>
              <a:rPr lang="en-US" altLang="en-US"/>
              <a:t>Urinary system</a:t>
            </a:r>
          </a:p>
          <a:p>
            <a:pPr lvl="1"/>
            <a:r>
              <a:rPr lang="en-US" altLang="en-US"/>
              <a:t>Effect</a:t>
            </a:r>
          </a:p>
          <a:p>
            <a:pPr lvl="2"/>
            <a:r>
              <a:rPr lang="en-US" altLang="en-US" sz="2100"/>
              <a:t>Stasis of urine, urinary tract infection, renal stones</a:t>
            </a:r>
          </a:p>
          <a:p>
            <a:pPr lvl="1"/>
            <a:r>
              <a:rPr lang="en-US" altLang="en-US"/>
              <a:t>Problems/complications</a:t>
            </a:r>
          </a:p>
          <a:p>
            <a:pPr lvl="2"/>
            <a:r>
              <a:rPr lang="en-US" altLang="en-US" sz="2100"/>
              <a:t>Precipitation of calcium salts</a:t>
            </a:r>
          </a:p>
          <a:p>
            <a:pPr lvl="2"/>
            <a:r>
              <a:rPr lang="en-US" altLang="en-US" sz="2100"/>
              <a:t>Frequency of urination</a:t>
            </a:r>
          </a:p>
          <a:p>
            <a:pPr lvl="2"/>
            <a:r>
              <a:rPr lang="en-US" altLang="en-US" sz="2100"/>
              <a:t>Dysuria </a:t>
            </a:r>
          </a:p>
        </p:txBody>
      </p:sp>
      <p:sp>
        <p:nvSpPr>
          <p:cNvPr id="2" name="Slide Number Placeholder 1">
            <a:extLst>
              <a:ext uri="{FF2B5EF4-FFF2-40B4-BE49-F238E27FC236}">
                <a16:creationId xmlns:a16="http://schemas.microsoft.com/office/drawing/2014/main" id="{4A02A387-AD45-4D33-A336-F53266CB905B}"/>
              </a:ext>
            </a:extLst>
          </p:cNvPr>
          <p:cNvSpPr>
            <a:spLocks noGrp="1"/>
          </p:cNvSpPr>
          <p:nvPr>
            <p:ph type="sldNum" sz="quarter" idx="11"/>
          </p:nvPr>
        </p:nvSpPr>
        <p:spPr/>
        <p:txBody>
          <a:bodyPr/>
          <a:lstStyle/>
          <a:p>
            <a:r>
              <a:rPr lang="en-GB" altLang="en-US"/>
              <a:t>Slide </a:t>
            </a:r>
            <a:fld id="{9FB9CB14-34EC-4C3B-BC27-F57C930A7B54}" type="slidenum">
              <a:rPr lang="en-GB" altLang="en-US" smtClean="0"/>
              <a:pPr/>
              <a:t>9</a:t>
            </a:fld>
            <a:endParaRPr lang="en-GB" altLang="en-US"/>
          </a:p>
        </p:txBody>
      </p:sp>
    </p:spTree>
  </p:cSld>
  <p:clrMapOvr>
    <a:masterClrMapping/>
  </p:clrMapOvr>
</p:sld>
</file>

<file path=ppt/theme/theme1.xml><?xml version="1.0" encoding="utf-8"?>
<a:theme xmlns:a="http://schemas.openxmlformats.org/drawingml/2006/main" name="Blue Diagonal">
  <a:themeElements>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fontScheme name="Blue Diago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98385B5E2AC949AF11150DD84F6C37" ma:contentTypeVersion="11" ma:contentTypeDescription="Create a new document." ma:contentTypeScope="" ma:versionID="36b56c1c0724fb546e3f46be05c4d6a4">
  <xsd:schema xmlns:xsd="http://www.w3.org/2001/XMLSchema" xmlns:xs="http://www.w3.org/2001/XMLSchema" xmlns:p="http://schemas.microsoft.com/office/2006/metadata/properties" xmlns:ns3="00c73501-d892-4798-8321-2611750ec216" xmlns:ns4="a592d4b5-ef12-4eb7-8b0a-4321abea656b" targetNamespace="http://schemas.microsoft.com/office/2006/metadata/properties" ma:root="true" ma:fieldsID="bc5a029c63219565ea9b56375035dac7" ns3:_="" ns4:_="">
    <xsd:import namespace="00c73501-d892-4798-8321-2611750ec216"/>
    <xsd:import namespace="a592d4b5-ef12-4eb7-8b0a-4321abea656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c73501-d892-4798-8321-2611750ec2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_activity" ma:index="14"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92d4b5-ef12-4eb7-8b0a-4321abea656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0c73501-d892-4798-8321-2611750ec216" xsi:nil="true"/>
  </documentManagement>
</p:properties>
</file>

<file path=customXml/itemProps1.xml><?xml version="1.0" encoding="utf-8"?>
<ds:datastoreItem xmlns:ds="http://schemas.openxmlformats.org/officeDocument/2006/customXml" ds:itemID="{24D43DAE-A8E1-48AE-B183-19EC33B33C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c73501-d892-4798-8321-2611750ec216"/>
    <ds:schemaRef ds:uri="a592d4b5-ef12-4eb7-8b0a-4321abea65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431B53-6339-4F74-9C0F-FA4911F3C240}">
  <ds:schemaRefs>
    <ds:schemaRef ds:uri="http://schemas.microsoft.com/sharepoint/v3/contenttype/forms"/>
  </ds:schemaRefs>
</ds:datastoreItem>
</file>

<file path=customXml/itemProps3.xml><?xml version="1.0" encoding="utf-8"?>
<ds:datastoreItem xmlns:ds="http://schemas.openxmlformats.org/officeDocument/2006/customXml" ds:itemID="{F61388A8-33D4-469C-9029-83D92A6E2BDB}">
  <ds:schemaRefs>
    <ds:schemaRef ds:uri="http://purl.org/dc/terms/"/>
    <ds:schemaRef ds:uri="http://schemas.microsoft.com/office/2006/metadata/properties"/>
    <ds:schemaRef ds:uri="http://purl.org/dc/dcmitype/"/>
    <ds:schemaRef ds:uri="00c73501-d892-4798-8321-2611750ec216"/>
    <ds:schemaRef ds:uri="http://schemas.microsoft.com/office/infopath/2007/PartnerControls"/>
    <ds:schemaRef ds:uri="http://schemas.microsoft.com/office/2006/documentManagement/types"/>
    <ds:schemaRef ds:uri="http://purl.org/dc/elements/1.1/"/>
    <ds:schemaRef ds:uri="a592d4b5-ef12-4eb7-8b0a-4321abea656b"/>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1483</TotalTime>
  <Words>4852</Words>
  <Application>Microsoft Office PowerPoint</Application>
  <PresentationFormat>On-screen Show (4:3)</PresentationFormat>
  <Paragraphs>547</Paragraphs>
  <Slides>59</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Times New Roman</vt:lpstr>
      <vt:lpstr>Wingdings</vt:lpstr>
      <vt:lpstr>Wingdings 2</vt:lpstr>
      <vt:lpstr>Wingdings 3</vt:lpstr>
      <vt:lpstr>Blue Diagonal</vt:lpstr>
      <vt:lpstr>Chapter 39</vt:lpstr>
      <vt:lpstr>Lesson 39.1 Overview of Immobilization Problems  </vt:lpstr>
      <vt:lpstr>Lesson 39.1 Overview of Immobilization Problems </vt:lpstr>
      <vt:lpstr>Immobilization </vt:lpstr>
      <vt:lpstr>Systemic Effect of Immobilization (Slide 1 of 7) </vt:lpstr>
      <vt:lpstr>Systemic Effect of Immobilization (Slide 2 of 7) </vt:lpstr>
      <vt:lpstr>Systemic Effect of Immobilization (Slide 3 of 7) </vt:lpstr>
      <vt:lpstr>Systemic Effect of Immobilization (Slide 4 of 7) </vt:lpstr>
      <vt:lpstr>Systemic Effect of Immobilization (Slide 5 of 7) </vt:lpstr>
      <vt:lpstr>Systemic Effect of Immobilization (Slide 6 of 7) </vt:lpstr>
      <vt:lpstr>Systemic Effect of Immobilization (Slide 7 of 7) </vt:lpstr>
      <vt:lpstr>Preventing Physical Complications of Immobilization </vt:lpstr>
      <vt:lpstr>Psychosocial Effects of Immobilization</vt:lpstr>
      <vt:lpstr>Types of Immobilization</vt:lpstr>
      <vt:lpstr> Splints</vt:lpstr>
      <vt:lpstr>Figure 39.1: Patient with a leg brace or splint</vt:lpstr>
      <vt:lpstr>Figure 39.2: Wrist and forearm splint </vt:lpstr>
      <vt:lpstr>Traction (Slide 1 of 3)</vt:lpstr>
      <vt:lpstr>Traction (Slide 2 of 3)</vt:lpstr>
      <vt:lpstr>Traction  (Slide 3 of 3)</vt:lpstr>
      <vt:lpstr>Cast (Slide 1 of 2)</vt:lpstr>
      <vt:lpstr>Figure 39.4: Hip spica cast </vt:lpstr>
      <vt:lpstr>Cast (Slide 2 of 2)</vt:lpstr>
      <vt:lpstr>External Fixators</vt:lpstr>
      <vt:lpstr>Figure 39.5: An external fixator holding fractured bones in place </vt:lpstr>
      <vt:lpstr>Devices Used to Prevent  Problems of Immobility </vt:lpstr>
      <vt:lpstr>Figure 39.6: Clinitron-Elexis air-fluidized therapy unit </vt:lpstr>
      <vt:lpstr>Figure 39.7: Roto-Rest Delta kinetic therapy bed </vt:lpstr>
      <vt:lpstr>Devices Used to Prevent Problems of Immobility (Slide 2 of 3)</vt:lpstr>
      <vt:lpstr>Figure 39.8: Alternating air  mattress pad </vt:lpstr>
      <vt:lpstr>Figure 39.9: Heel protector helps prevent skin breakdown </vt:lpstr>
      <vt:lpstr>Devices Used to Prevent Problems of Immobility (Slide 3 of 3) </vt:lpstr>
      <vt:lpstr>Figure 39.10: Continuous passive motion machine for the knee joint </vt:lpstr>
      <vt:lpstr>Therapeutic Exercise </vt:lpstr>
      <vt:lpstr>Question 1</vt:lpstr>
      <vt:lpstr>Question 2</vt:lpstr>
      <vt:lpstr>Question 3</vt:lpstr>
      <vt:lpstr>Lesson 39.2 Assisting the Immobilized Patient (Slide 1 of 2) </vt:lpstr>
      <vt:lpstr>Lesson 39.2 Assisting the Immobilized Patient (Slide 2 of 2) </vt:lpstr>
      <vt:lpstr>Assessing the Immobilized Patient </vt:lpstr>
      <vt:lpstr>39.11: Assess the gait of the patient learning to use a walker </vt:lpstr>
      <vt:lpstr>Nursing Diagnosis/ Problem Identification</vt:lpstr>
      <vt:lpstr>Bandages Used to Support, Apply Pressure, or Immobilize </vt:lpstr>
      <vt:lpstr>Bandage Wrapping Techniques (Slide 1 of 2)</vt:lpstr>
      <vt:lpstr>Figure 39.12A: Applying an elastic bandage—circular turns </vt:lpstr>
      <vt:lpstr>Figure 39.12B: Applying an elastic bandage—spiral turns </vt:lpstr>
      <vt:lpstr>Figure 39.12C: Applying an elastic bandage—spiral reverse turns </vt:lpstr>
      <vt:lpstr>Figure 39.12D: Applying an elastic bandage—figure-of-eight turns </vt:lpstr>
      <vt:lpstr>Bandage Wrapping Techniques (Slide 2 of 2)</vt:lpstr>
      <vt:lpstr>Figure 39.12E: Applying an elastic bandage—recurrent turn bandaging </vt:lpstr>
      <vt:lpstr>Figure 39.12F: Applying an elastic bandage—thumb spica bandaging </vt:lpstr>
      <vt:lpstr>Figure 39.13: A triangular  bandage sling </vt:lpstr>
      <vt:lpstr>Using a Mechanical Lift to Transfer Immobile Patients </vt:lpstr>
      <vt:lpstr>Aids to Mobilization (Slide 1 of 2) </vt:lpstr>
      <vt:lpstr>Aids to Mobilization  (Slide 2 of 2)</vt:lpstr>
      <vt:lpstr>Figure 39.16: Regular cane (right) and quad cane (left)</vt:lpstr>
      <vt:lpstr>Rehabilitation</vt:lpstr>
      <vt:lpstr>Question 4 </vt:lpstr>
      <vt:lpstr>Question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Chain of Survival and  EMSC</dc:title>
  <dc:creator>station7</dc:creator>
  <cp:lastModifiedBy>Paula Reeves</cp:lastModifiedBy>
  <cp:revision>149</cp:revision>
  <cp:lastPrinted>2023-08-21T18:38:46Z</cp:lastPrinted>
  <dcterms:created xsi:type="dcterms:W3CDTF">2004-04-22T20:19:47Z</dcterms:created>
  <dcterms:modified xsi:type="dcterms:W3CDTF">2023-08-21T18:39:29Z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0x0101001D98385B5E2AC949AF11150DD84F6C37</vt:lpwstr>
  </property>
</Properties>
</file>